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86" r:id="rId2"/>
    <p:sldId id="292" r:id="rId3"/>
    <p:sldId id="290" r:id="rId4"/>
    <p:sldId id="311" r:id="rId5"/>
    <p:sldId id="339" r:id="rId6"/>
    <p:sldId id="312" r:id="rId7"/>
    <p:sldId id="313" r:id="rId8"/>
    <p:sldId id="331" r:id="rId9"/>
    <p:sldId id="296" r:id="rId10"/>
    <p:sldId id="315" r:id="rId11"/>
    <p:sldId id="318" r:id="rId12"/>
    <p:sldId id="316" r:id="rId13"/>
    <p:sldId id="317" r:id="rId14"/>
    <p:sldId id="341" r:id="rId15"/>
    <p:sldId id="319" r:id="rId16"/>
    <p:sldId id="320" r:id="rId17"/>
    <p:sldId id="332" r:id="rId18"/>
    <p:sldId id="338" r:id="rId19"/>
    <p:sldId id="336" r:id="rId20"/>
    <p:sldId id="340" r:id="rId21"/>
    <p:sldId id="333" r:id="rId22"/>
    <p:sldId id="334" r:id="rId23"/>
    <p:sldId id="321" r:id="rId24"/>
    <p:sldId id="322" r:id="rId25"/>
    <p:sldId id="325" r:id="rId26"/>
    <p:sldId id="326" r:id="rId27"/>
    <p:sldId id="323" r:id="rId28"/>
    <p:sldId id="327" r:id="rId29"/>
    <p:sldId id="329" r:id="rId30"/>
    <p:sldId id="330" r:id="rId31"/>
    <p:sldId id="291" r:id="rId32"/>
    <p:sldId id="328" r:id="rId33"/>
  </p:sldIdLst>
  <p:sldSz cx="12190413" cy="6859588"/>
  <p:notesSz cx="6858000" cy="9144000"/>
  <p:defaultTextStyle>
    <a:defPPr>
      <a:defRPr lang="ko-KR"/>
    </a:defPPr>
    <a:lvl1pPr marL="0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bee-247" initials="i" lastIdx="1" clrIdx="0">
    <p:extLst>
      <p:ext uri="{19B8F6BF-5375-455C-9EA6-DF929625EA0E}">
        <p15:presenceInfo xmlns:p15="http://schemas.microsoft.com/office/powerpoint/2012/main" userId="inbee-24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0F7"/>
    <a:srgbClr val="35686E"/>
    <a:srgbClr val="7F7F7F"/>
    <a:srgbClr val="B85F52"/>
    <a:srgbClr val="484968"/>
    <a:srgbClr val="4C6F8D"/>
    <a:srgbClr val="AA5A63"/>
    <a:srgbClr val="DBEBED"/>
    <a:srgbClr val="F4EDE2"/>
    <a:srgbClr val="F7F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8" autoAdjust="0"/>
    <p:restoredTop sz="94607" autoAdjust="0"/>
  </p:normalViewPr>
  <p:slideViewPr>
    <p:cSldViewPr snapToGrid="0">
      <p:cViewPr varScale="1">
        <p:scale>
          <a:sx n="114" d="100"/>
          <a:sy n="114" d="100"/>
        </p:scale>
        <p:origin x="720" y="84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8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90468AC-13A3-4DFB-BBF2-07714252C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CAD5DF-1409-48C5-8C08-3F682CBFF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70439-869C-4BFF-BAB9-240A98D50226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ABB8D5-35BF-4BAA-BD31-1D952745C5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DD3D92-44F4-4C09-9951-F7059518A7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21144-84BF-4116-995A-447D5092F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198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D46EA5-1CAD-4CBA-ABCF-657BCB8DC06B}" type="datetimeFigureOut">
              <a:rPr lang="ko-KR" altLang="en-US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F28324E-35B4-48F1-9FD9-FC5D3774D13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8110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7388" y="1143000"/>
            <a:ext cx="5483225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418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465F10-377C-4F04-B705-FA9F3878F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5488280-D6AD-4909-A15B-62891781C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100"/>
            </a:lvl1pPr>
            <a:lvl2pPr marL="408188" indent="0" algn="ctr">
              <a:buNone/>
              <a:defRPr sz="1800"/>
            </a:lvl2pPr>
            <a:lvl3pPr marL="816376" indent="0" algn="ctr">
              <a:buNone/>
              <a:defRPr sz="1600"/>
            </a:lvl3pPr>
            <a:lvl4pPr marL="1224564" indent="0" algn="ctr">
              <a:buNone/>
              <a:defRPr sz="1400"/>
            </a:lvl4pPr>
            <a:lvl5pPr marL="1632753" indent="0" algn="ctr">
              <a:buNone/>
              <a:defRPr sz="1400"/>
            </a:lvl5pPr>
            <a:lvl6pPr marL="2040941" indent="0" algn="ctr">
              <a:buNone/>
              <a:defRPr sz="1400"/>
            </a:lvl6pPr>
            <a:lvl7pPr marL="2449129" indent="0" algn="ctr">
              <a:buNone/>
              <a:defRPr sz="1400"/>
            </a:lvl7pPr>
            <a:lvl8pPr marL="2857317" indent="0" algn="ctr">
              <a:buNone/>
              <a:defRPr sz="1400"/>
            </a:lvl8pPr>
            <a:lvl9pPr marL="3265505" indent="0" algn="ctr">
              <a:buNone/>
              <a:defRPr sz="1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3E02A-0C5F-4961-8C05-EB41C3D7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3B66E-619A-44D6-BB02-AB479E68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F265D8-DB5B-437B-9474-39EEC04C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750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125DA-F470-46A0-93D4-90C2541D0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EF22BF-86C9-4967-B165-0A6654B00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EA4693-B2B2-4B32-AE9D-D530794C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DF985-0D4D-4B13-A5F4-D900EA08A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B800AE-FF3E-436B-9807-2A76DA9E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795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24E2DA-C6A0-4146-81BB-D3EEDA87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72926D-B33B-4072-9093-55645D0DD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6A82C2-BF09-4F72-9F48-E6FD3A19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A38CB-7FDF-4F4E-9811-9D85FD9E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465FB-37A7-4B4C-89CB-5FD7004C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8324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555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9957334" y="6338597"/>
            <a:ext cx="2029557" cy="262262"/>
          </a:xfrm>
        </p:spPr>
        <p:txBody>
          <a:bodyPr wrap="square">
            <a:spAutoFit/>
          </a:bodyPr>
          <a:lstStyle>
            <a:lvl1pPr marL="0" indent="0" algn="r">
              <a:buNone/>
              <a:defRPr sz="11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9957333" y="6499276"/>
            <a:ext cx="2029558" cy="262262"/>
          </a:xfrm>
        </p:spPr>
        <p:txBody>
          <a:bodyPr wrap="square">
            <a:spAutoFit/>
          </a:bodyPr>
          <a:lstStyle>
            <a:lvl1pPr marL="0" indent="0" algn="r">
              <a:buNone/>
              <a:defRPr sz="11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450082" y="723199"/>
            <a:ext cx="5645125" cy="288099"/>
          </a:xfrm>
        </p:spPr>
        <p:txBody>
          <a:bodyPr/>
          <a:lstStyle>
            <a:lvl1pPr marL="204094" indent="-204094">
              <a:buFont typeface="Arial" panose="020B0604020202020204" pitchFamily="34" charset="0"/>
              <a:buChar char="•"/>
              <a:defRPr sz="1400">
                <a:solidFill>
                  <a:srgbClr val="4A4A4C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42A634D9-10CF-487B-99E4-6F7C2015EF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7527" y="235341"/>
            <a:ext cx="11415361" cy="442312"/>
          </a:xfrm>
        </p:spPr>
        <p:txBody>
          <a:bodyPr wrap="square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rgbClr val="35686E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692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A27D6-56E2-4592-80A2-FD66D67D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DC9F92-6258-4C91-9133-53B18F1D8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B4EE84-64E7-4D93-9CE8-A7ED4FB8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D50F1B-E0C5-4A4E-9FC7-0193ED23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B096B3-4BFA-4105-A94D-50D862AE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35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8CA3A-E989-4F4E-9723-F11B3876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42" y="1710135"/>
            <a:ext cx="10514231" cy="285339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4806D9-F6A1-4D7A-B00E-0C0B19D6C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742" y="4590527"/>
            <a:ext cx="10514231" cy="1500534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081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163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245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63275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0409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449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8573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2655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4A85B-6DA1-42D8-BE30-CF03BD1F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9BD614-9849-4A51-AD31-938519C9D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45EA2-6784-4BD5-85A9-09FF4BEB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33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55481-B6DA-4F24-9150-2AB14889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3DB408-BCE2-4064-A814-CBBA05A79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CFAEDF-934E-471E-9357-72E9A64A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D6A35D-6492-43E2-972B-117B0EB5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8EB019-C96B-42E2-95F4-BE9DD8BB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3BCA66-1B5C-46FA-BDE8-4D99320B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631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02D36-38EA-4836-BCBA-29205550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64DBF3-2E3F-40C6-B104-7985D0AB2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8" indent="0">
              <a:buNone/>
              <a:defRPr sz="1800" b="1"/>
            </a:lvl2pPr>
            <a:lvl3pPr marL="816376" indent="0">
              <a:buNone/>
              <a:defRPr sz="1600" b="1"/>
            </a:lvl3pPr>
            <a:lvl4pPr marL="1224564" indent="0">
              <a:buNone/>
              <a:defRPr sz="1400" b="1"/>
            </a:lvl4pPr>
            <a:lvl5pPr marL="1632753" indent="0">
              <a:buNone/>
              <a:defRPr sz="1400" b="1"/>
            </a:lvl5pPr>
            <a:lvl6pPr marL="2040941" indent="0">
              <a:buNone/>
              <a:defRPr sz="1400" b="1"/>
            </a:lvl6pPr>
            <a:lvl7pPr marL="2449129" indent="0">
              <a:buNone/>
              <a:defRPr sz="1400" b="1"/>
            </a:lvl7pPr>
            <a:lvl8pPr marL="2857317" indent="0">
              <a:buNone/>
              <a:defRPr sz="1400" b="1"/>
            </a:lvl8pPr>
            <a:lvl9pPr marL="3265505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6C46C4-E658-4824-8587-BBEC83303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BCFF83-C152-4550-9501-20B5490B3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88" indent="0">
              <a:buNone/>
              <a:defRPr sz="1800" b="1"/>
            </a:lvl2pPr>
            <a:lvl3pPr marL="816376" indent="0">
              <a:buNone/>
              <a:defRPr sz="1600" b="1"/>
            </a:lvl3pPr>
            <a:lvl4pPr marL="1224564" indent="0">
              <a:buNone/>
              <a:defRPr sz="1400" b="1"/>
            </a:lvl4pPr>
            <a:lvl5pPr marL="1632753" indent="0">
              <a:buNone/>
              <a:defRPr sz="1400" b="1"/>
            </a:lvl5pPr>
            <a:lvl6pPr marL="2040941" indent="0">
              <a:buNone/>
              <a:defRPr sz="1400" b="1"/>
            </a:lvl6pPr>
            <a:lvl7pPr marL="2449129" indent="0">
              <a:buNone/>
              <a:defRPr sz="1400" b="1"/>
            </a:lvl7pPr>
            <a:lvl8pPr marL="2857317" indent="0">
              <a:buNone/>
              <a:defRPr sz="1400" b="1"/>
            </a:lvl8pPr>
            <a:lvl9pPr marL="3265505" indent="0">
              <a:buNone/>
              <a:defRPr sz="1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8A52DA-A7D2-4E02-9AAA-1C23270BC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FC315C-8368-43BF-81E2-2CAB72ADE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4ABA24-1377-48A5-A082-68E5E0348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E94800-8A23-42B5-BA2F-B87ED908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325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0F247-4F92-4FE7-838A-023F123B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C3E67-0E18-4522-ABF3-6979BAF5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4F49DC-66A2-49E3-B3AF-A2C35403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E89EE3-03B2-44BB-B55B-BB81DABE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62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0C57EC-12F9-4FD6-AC5D-136226B29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5FE4BE-1248-4387-AF52-9D3B1A0E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66D16-35DC-47EF-A26C-BEABA8EE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991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AFC54-4DAC-471C-A55D-ECC1996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29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DB093-60D1-4853-BE00-734E71E2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86B8C0-0C5E-4E38-9661-CA3042BFE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400"/>
            </a:lvl1pPr>
            <a:lvl2pPr marL="408188" indent="0">
              <a:buNone/>
              <a:defRPr sz="1200"/>
            </a:lvl2pPr>
            <a:lvl3pPr marL="816376" indent="0">
              <a:buNone/>
              <a:defRPr sz="1100"/>
            </a:lvl3pPr>
            <a:lvl4pPr marL="1224564" indent="0">
              <a:buNone/>
              <a:defRPr sz="900"/>
            </a:lvl4pPr>
            <a:lvl5pPr marL="1632753" indent="0">
              <a:buNone/>
              <a:defRPr sz="900"/>
            </a:lvl5pPr>
            <a:lvl6pPr marL="2040941" indent="0">
              <a:buNone/>
              <a:defRPr sz="900"/>
            </a:lvl6pPr>
            <a:lvl7pPr marL="2449129" indent="0">
              <a:buNone/>
              <a:defRPr sz="900"/>
            </a:lvl7pPr>
            <a:lvl8pPr marL="2857317" indent="0">
              <a:buNone/>
              <a:defRPr sz="900"/>
            </a:lvl8pPr>
            <a:lvl9pPr marL="3265505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74EB03-1BC4-4420-A70D-AF11D84F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06181E-A3E2-442B-914C-8ACC2451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A3032E-D1D1-44C3-BF37-F4EEC1E9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149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0677A-928F-4B53-8F01-7FAE1625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29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C18A53-8A83-4E43-9232-B7AC77B21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2900"/>
            </a:lvl1pPr>
            <a:lvl2pPr marL="408188" indent="0">
              <a:buNone/>
              <a:defRPr sz="2500"/>
            </a:lvl2pPr>
            <a:lvl3pPr marL="816376" indent="0">
              <a:buNone/>
              <a:defRPr sz="2100"/>
            </a:lvl3pPr>
            <a:lvl4pPr marL="1224564" indent="0">
              <a:buNone/>
              <a:defRPr sz="1800"/>
            </a:lvl4pPr>
            <a:lvl5pPr marL="1632753" indent="0">
              <a:buNone/>
              <a:defRPr sz="1800"/>
            </a:lvl5pPr>
            <a:lvl6pPr marL="2040941" indent="0">
              <a:buNone/>
              <a:defRPr sz="1800"/>
            </a:lvl6pPr>
            <a:lvl7pPr marL="2449129" indent="0">
              <a:buNone/>
              <a:defRPr sz="1800"/>
            </a:lvl7pPr>
            <a:lvl8pPr marL="2857317" indent="0">
              <a:buNone/>
              <a:defRPr sz="1800"/>
            </a:lvl8pPr>
            <a:lvl9pPr marL="3265505" indent="0">
              <a:buNone/>
              <a:defRPr sz="18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E249EF-79FC-4A13-94E9-659215E60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400"/>
            </a:lvl1pPr>
            <a:lvl2pPr marL="408188" indent="0">
              <a:buNone/>
              <a:defRPr sz="1200"/>
            </a:lvl2pPr>
            <a:lvl3pPr marL="816376" indent="0">
              <a:buNone/>
              <a:defRPr sz="1100"/>
            </a:lvl3pPr>
            <a:lvl4pPr marL="1224564" indent="0">
              <a:buNone/>
              <a:defRPr sz="900"/>
            </a:lvl4pPr>
            <a:lvl5pPr marL="1632753" indent="0">
              <a:buNone/>
              <a:defRPr sz="900"/>
            </a:lvl5pPr>
            <a:lvl6pPr marL="2040941" indent="0">
              <a:buNone/>
              <a:defRPr sz="900"/>
            </a:lvl6pPr>
            <a:lvl7pPr marL="2449129" indent="0">
              <a:buNone/>
              <a:defRPr sz="900"/>
            </a:lvl7pPr>
            <a:lvl8pPr marL="2857317" indent="0">
              <a:buNone/>
              <a:defRPr sz="900"/>
            </a:lvl8pPr>
            <a:lvl9pPr marL="3265505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380061-FF07-44D2-9CE4-1BA060497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FA95D9-E092-437F-A350-BFA80F92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F92163-1EA9-4EF7-AC6E-3C5CDD03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23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24A349-71FB-4AB1-8D75-3017855D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2473FE-099C-40CD-B9D3-C88A1E4C1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2DFEB7-2131-4D8B-A592-3AE58B8E7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2022-12-12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AD90F-940D-40BC-A247-A512A3D04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E2138-C8D8-4E5C-83F9-3A9A0E451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39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xStyles>
    <p:titleStyle>
      <a:lvl1pPr algn="l" defTabSz="816376" rtl="0" eaLnBrk="1" latinLnBrk="1" hangingPunct="1">
        <a:lnSpc>
          <a:spcPct val="90000"/>
        </a:lnSpc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94" indent="-204094" algn="l" defTabSz="816376" rtl="0" eaLnBrk="1" latinLnBrk="1" hangingPunct="1">
        <a:lnSpc>
          <a:spcPct val="90000"/>
        </a:lnSpc>
        <a:spcBef>
          <a:spcPts val="893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12282" indent="-204094" algn="l" defTabSz="816376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470" indent="-204094" algn="l" defTabSz="816376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659" indent="-204094" algn="l" defTabSz="816376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847" indent="-204094" algn="l" defTabSz="816376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035" indent="-204094" algn="l" defTabSz="816376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23" indent="-204094" algn="l" defTabSz="816376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11" indent="-204094" algn="l" defTabSz="816376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99" indent="-204094" algn="l" defTabSz="816376" rtl="0" eaLnBrk="1" latinLnBrk="1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16376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8" algn="l" defTabSz="816376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76" algn="l" defTabSz="816376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64" algn="l" defTabSz="816376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53" algn="l" defTabSz="816376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41" algn="l" defTabSz="816376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29" algn="l" defTabSz="816376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algn="l" defTabSz="816376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05" algn="l" defTabSz="816376" rtl="0" eaLnBrk="1" latinLnBrk="1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FD3B3E0-AFD0-4A77-8620-F21AE9E25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31695"/>
            <a:ext cx="12190413" cy="6891282"/>
          </a:xfrm>
          <a:prstGeom prst="rect">
            <a:avLst/>
          </a:prstGeom>
        </p:spPr>
      </p:pic>
      <p:sp>
        <p:nvSpPr>
          <p:cNvPr id="3077" name="Text Box 10"/>
          <p:cNvSpPr txBox="1">
            <a:spLocks noChangeArrowheads="1"/>
          </p:cNvSpPr>
          <p:nvPr/>
        </p:nvSpPr>
        <p:spPr bwMode="auto">
          <a:xfrm>
            <a:off x="2604359" y="1579645"/>
            <a:ext cx="6981695" cy="91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ko-KR" altLang="en-US" sz="5200" b="1">
                <a:solidFill>
                  <a:schemeClr val="bg2">
                    <a:lumMod val="50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한국어 수어 번역기</a:t>
            </a:r>
            <a:endParaRPr lang="ko-KR" altLang="en-US" sz="5200" b="1" dirty="0">
              <a:solidFill>
                <a:schemeClr val="bg2">
                  <a:lumMod val="50000"/>
                </a:schemeClr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36461" y="4744738"/>
            <a:ext cx="3284640" cy="1941184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r>
              <a:rPr lang="ko-KR" altLang="en-US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팀장</a:t>
            </a:r>
            <a:r>
              <a:rPr lang="en-US" altLang="ko-KR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: </a:t>
            </a:r>
            <a:r>
              <a:rPr lang="ko-KR" altLang="en-US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이동규</a:t>
            </a:r>
            <a:r>
              <a:rPr lang="en-US" altLang="ko-KR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-18114195</a:t>
            </a:r>
            <a:endParaRPr lang="en-US" altLang="ko-KR" sz="1700" dirty="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r>
              <a:rPr lang="en-US" altLang="ko-KR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       </a:t>
            </a:r>
            <a:r>
              <a:rPr lang="ko-KR" altLang="en-US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조수범</a:t>
            </a:r>
            <a:r>
              <a:rPr lang="en-US" altLang="ko-KR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-19109055</a:t>
            </a:r>
            <a:endParaRPr lang="en-US" altLang="ko-KR" sz="1700" dirty="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r>
              <a:rPr lang="ko-KR" altLang="en-US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       조영찬</a:t>
            </a:r>
            <a:r>
              <a:rPr lang="en-US" altLang="ko-KR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-18102539</a:t>
            </a:r>
          </a:p>
          <a:p>
            <a:endParaRPr lang="en-US" altLang="ko-KR" sz="1700" dirty="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r>
              <a:rPr lang="ko-KR" altLang="en-US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멘토</a:t>
            </a:r>
            <a:r>
              <a:rPr lang="en-US" altLang="ko-KR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: </a:t>
            </a:r>
            <a:r>
              <a:rPr lang="ko-KR" altLang="en-US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윤창섭</a:t>
            </a:r>
            <a:r>
              <a:rPr lang="en-US" altLang="ko-KR" sz="1700" dirty="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(</a:t>
            </a:r>
            <a:r>
              <a:rPr lang="ko-KR" altLang="en-US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우경정보기술</a:t>
            </a:r>
            <a:r>
              <a:rPr lang="en-US" altLang="ko-KR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)</a:t>
            </a:r>
          </a:p>
          <a:p>
            <a:endParaRPr lang="en-US" altLang="ko-KR" sz="17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r>
              <a:rPr lang="ko-KR" altLang="en-US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지도교수</a:t>
            </a:r>
            <a:r>
              <a:rPr lang="en-US" altLang="ko-KR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: </a:t>
            </a:r>
            <a:r>
              <a:rPr lang="ko-KR" altLang="en-US" sz="17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서동만교수님</a:t>
            </a:r>
            <a:endParaRPr lang="ko-KR" altLang="en-US" sz="1700" dirty="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604356" y="2395373"/>
            <a:ext cx="6981695" cy="61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ko-KR" altLang="en-US" sz="3300" b="1">
                <a:solidFill>
                  <a:srgbClr val="FFC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다</a:t>
            </a:r>
            <a:r>
              <a:rPr lang="ko-KR" altLang="en-US" sz="3300" b="1">
                <a:solidFill>
                  <a:srgbClr val="92D05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전</a:t>
            </a:r>
            <a:r>
              <a:rPr lang="ko-KR" altLang="en-US" sz="3300" b="1">
                <a:solidFill>
                  <a:srgbClr val="00B0F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공</a:t>
            </a:r>
            <a:endParaRPr lang="ko-KR" altLang="en-US" sz="3300" b="1" dirty="0">
              <a:solidFill>
                <a:srgbClr val="00B0F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08604" y="6206677"/>
            <a:ext cx="2720482" cy="479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ko-KR" altLang="en-US" sz="2400" b="1">
                <a:solidFill>
                  <a:schemeClr val="bg2">
                    <a:lumMod val="50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발표일</a:t>
            </a:r>
            <a:r>
              <a:rPr lang="en-US" altLang="ko-KR" sz="2400" b="1">
                <a:solidFill>
                  <a:schemeClr val="bg2">
                    <a:lumMod val="50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: 22.12.12</a:t>
            </a:r>
            <a:endParaRPr lang="ko-KR" altLang="en-US" sz="2400" b="1" dirty="0">
              <a:solidFill>
                <a:schemeClr val="bg2">
                  <a:lumMod val="50000"/>
                </a:schemeClr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12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87527" y="173018"/>
            <a:ext cx="10485003" cy="566961"/>
          </a:xfrm>
        </p:spPr>
        <p:txBody>
          <a:bodyPr/>
          <a:lstStyle/>
          <a:p>
            <a:r>
              <a:rPr lang="ko-KR" altLang="en-US" sz="3300" dirty="0">
                <a:latin typeface="휴먼옛체" pitchFamily="2" charset="-127"/>
                <a:ea typeface="휴먼옛체" pitchFamily="2" charset="-127"/>
              </a:rPr>
              <a:t>기술 </a:t>
            </a:r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목표 및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ko-KR" altLang="en-US" sz="2900">
                <a:latin typeface="휴먼옛체" pitchFamily="2" charset="-127"/>
                <a:ea typeface="휴먼옛체" pitchFamily="2" charset="-127"/>
              </a:rPr>
              <a:t>유사 제품 비교 분석</a:t>
            </a:r>
            <a:endParaRPr lang="ko-KR" altLang="en-US" sz="29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469493" y="1319025"/>
            <a:ext cx="6548229" cy="3289548"/>
          </a:xfrm>
          <a:prstGeom prst="rect">
            <a:avLst/>
          </a:prstGeom>
        </p:spPr>
        <p:txBody>
          <a:bodyPr vert="horz" lIns="108850" tIns="54425" rIns="108850" bIns="54425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>
                <a:solidFill>
                  <a:srgbClr val="00B050"/>
                </a:solidFill>
                <a:latin typeface="HY울릉도M" pitchFamily="18" charset="-127"/>
                <a:ea typeface="HY울릉도M" pitchFamily="18" charset="-127"/>
              </a:rPr>
              <a:t>AI </a:t>
            </a:r>
            <a:r>
              <a:rPr lang="ko-KR" altLang="en-US" sz="2400" b="1">
                <a:solidFill>
                  <a:srgbClr val="00B050"/>
                </a:solidFill>
                <a:latin typeface="HY울릉도M" pitchFamily="18" charset="-127"/>
                <a:ea typeface="HY울릉도M" pitchFamily="18" charset="-127"/>
              </a:rPr>
              <a:t>기반 수어</a:t>
            </a:r>
            <a:r>
              <a:rPr lang="en-US" altLang="ko-KR" sz="2400" b="1">
                <a:solidFill>
                  <a:srgbClr val="00B050"/>
                </a:solidFill>
                <a:latin typeface="HY울릉도M" pitchFamily="18" charset="-127"/>
                <a:ea typeface="HY울릉도M" pitchFamily="18" charset="-127"/>
              </a:rPr>
              <a:t>/</a:t>
            </a:r>
            <a:r>
              <a:rPr lang="ko-KR" altLang="en-US" sz="2400" b="1">
                <a:solidFill>
                  <a:srgbClr val="00B050"/>
                </a:solidFill>
                <a:latin typeface="HY울릉도M" pitchFamily="18" charset="-127"/>
                <a:ea typeface="HY울릉도M" pitchFamily="18" charset="-127"/>
              </a:rPr>
              <a:t>음성 민원안내시스템</a:t>
            </a:r>
            <a:r>
              <a:rPr lang="en-US" altLang="ko-KR" sz="2400" b="1">
                <a:solidFill>
                  <a:srgbClr val="00B050"/>
                </a:solidFill>
                <a:latin typeface="HY울릉도M" pitchFamily="18" charset="-127"/>
                <a:ea typeface="HY울릉도M" pitchFamily="18" charset="-127"/>
              </a:rPr>
              <a:t>‘</a:t>
            </a:r>
            <a:r>
              <a:rPr lang="ko-KR" altLang="en-US" sz="2400" b="1">
                <a:solidFill>
                  <a:srgbClr val="00B050"/>
                </a:solidFill>
                <a:latin typeface="HY울릉도M" pitchFamily="18" charset="-127"/>
                <a:ea typeface="HY울릉도M" pitchFamily="18" charset="-127"/>
              </a:rPr>
              <a:t>성동이랑</a:t>
            </a:r>
            <a:r>
              <a:rPr lang="en-US" altLang="ko-KR" sz="2400">
                <a:solidFill>
                  <a:srgbClr val="00B050"/>
                </a:solidFill>
                <a:latin typeface="HY울릉도M" pitchFamily="18" charset="-127"/>
                <a:ea typeface="HY울릉도M" pitchFamily="18" charset="-127"/>
              </a:rPr>
              <a:t>’</a:t>
            </a:r>
          </a:p>
          <a:p>
            <a:pPr marL="0" indent="0">
              <a:buNone/>
            </a:pPr>
            <a:endParaRPr lang="en-US" altLang="ko-KR" sz="17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r>
              <a:rPr lang="ko-KR" altLang="en-US" sz="1700">
                <a:latin typeface="HY울릉도M" pitchFamily="18" charset="-127"/>
                <a:ea typeface="HY울릉도M" pitchFamily="18" charset="-127"/>
              </a:rPr>
              <a:t>성동구청 </a:t>
            </a:r>
            <a:r>
              <a:rPr lang="en-US" altLang="ko-KR" sz="1700">
                <a:latin typeface="HY울릉도M" pitchFamily="18" charset="-127"/>
                <a:ea typeface="HY울릉도M" pitchFamily="18" charset="-127"/>
              </a:rPr>
              <a:t>1</a:t>
            </a:r>
            <a:r>
              <a:rPr lang="ko-KR" altLang="en-US" sz="1700">
                <a:latin typeface="HY울릉도M" pitchFamily="18" charset="-127"/>
                <a:ea typeface="HY울릉도M" pitchFamily="18" charset="-127"/>
              </a:rPr>
              <a:t>층에 설치 되어 있는 무인정보 키오스크</a:t>
            </a:r>
            <a:endParaRPr lang="en-US" altLang="ko-KR" sz="17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1700"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700">
                <a:latin typeface="HY울릉도M" pitchFamily="18" charset="-127"/>
                <a:ea typeface="HY울릉도M" pitchFamily="18" charset="-127"/>
              </a:rPr>
              <a:t>화면상의 아바타 공무원이 음성 또는 수어로 민원 정보를 제공하는 시스템</a:t>
            </a:r>
            <a:endParaRPr lang="en-US" altLang="ko-KR" sz="1700" dirty="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1700" dirty="0"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700">
                <a:latin typeface="HY울릉도M" pitchFamily="18" charset="-127"/>
                <a:ea typeface="HY울릉도M" pitchFamily="18" charset="-127"/>
              </a:rPr>
              <a:t>민원업무와 청사 정보 등을 문의하면 아바타 공무원이 음성 또는 수어로 화면을 통해 관련된 정보를 제공해주는 </a:t>
            </a:r>
            <a:r>
              <a:rPr lang="en-US" altLang="ko-KR" sz="1700">
                <a:latin typeface="HY울릉도M" pitchFamily="18" charset="-127"/>
                <a:ea typeface="HY울릉도M" pitchFamily="18" charset="-127"/>
              </a:rPr>
              <a:t>AI</a:t>
            </a:r>
            <a:r>
              <a:rPr lang="ko-KR" altLang="en-US" sz="1700">
                <a:latin typeface="HY울릉도M" pitchFamily="18" charset="-127"/>
                <a:ea typeface="HY울릉도M" pitchFamily="18" charset="-127"/>
              </a:rPr>
              <a:t>서비스</a:t>
            </a:r>
            <a:endParaRPr lang="en-US" altLang="ko-KR" sz="17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17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en-US" altLang="ko-KR" sz="1700">
                <a:latin typeface="HY울릉도M" pitchFamily="18" charset="-127"/>
                <a:ea typeface="HY울릉도M" pitchFamily="18" charset="-127"/>
              </a:rPr>
              <a:t>-&gt; </a:t>
            </a:r>
            <a:r>
              <a:rPr lang="ko-KR" altLang="en-US" sz="1700">
                <a:latin typeface="HY울릉도M" pitchFamily="18" charset="-127"/>
                <a:ea typeface="HY울릉도M" pitchFamily="18" charset="-127"/>
              </a:rPr>
              <a:t>수어로 정보를 알려주지만 </a:t>
            </a:r>
            <a:endParaRPr lang="en-US" altLang="ko-KR" sz="17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1700">
                <a:latin typeface="HY울릉도M" pitchFamily="18" charset="-127"/>
                <a:ea typeface="HY울릉도M" pitchFamily="18" charset="-127"/>
              </a:rPr>
              <a:t>화면에 나와있는 </a:t>
            </a:r>
            <a:r>
              <a:rPr lang="ko-KR" altLang="en-US" sz="17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한국어 문자</a:t>
            </a:r>
            <a:r>
              <a:rPr lang="ko-KR" altLang="en-US" sz="1700">
                <a:latin typeface="HY울릉도M" pitchFamily="18" charset="-127"/>
                <a:ea typeface="HY울릉도M" pitchFamily="18" charset="-127"/>
              </a:rPr>
              <a:t>를 이해할 수 있는 사람만 </a:t>
            </a:r>
            <a:endParaRPr lang="en-US" altLang="ko-KR" sz="17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1700">
                <a:latin typeface="HY울릉도M" pitchFamily="18" charset="-127"/>
                <a:ea typeface="HY울릉도M" pitchFamily="18" charset="-127"/>
              </a:rPr>
              <a:t>이용이 가능</a:t>
            </a:r>
            <a:endParaRPr lang="en-US" altLang="ko-KR" sz="1700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42" y="1698623"/>
            <a:ext cx="4732816" cy="317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C5D6A9A-8168-82A1-EDDB-F0FD2CF40FE7}"/>
              </a:ext>
            </a:extLst>
          </p:cNvPr>
          <p:cNvSpPr txBox="1">
            <a:spLocks/>
          </p:cNvSpPr>
          <p:nvPr/>
        </p:nvSpPr>
        <p:spPr>
          <a:xfrm>
            <a:off x="7236842" y="4872814"/>
            <a:ext cx="4732816" cy="231059"/>
          </a:xfrm>
          <a:prstGeom prst="rect">
            <a:avLst/>
          </a:prstGeom>
        </p:spPr>
        <p:txBody>
          <a:bodyPr vert="horz" lIns="108850" tIns="54425" rIns="108850" bIns="54425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300"/>
              <a:t>▲수어의 날 안내시스템을 통해 민원안내를 시연하는 정원오 성동구청장</a:t>
            </a:r>
            <a:r>
              <a:rPr lang="en-US" altLang="ko-KR" sz="1300"/>
              <a:t>(</a:t>
            </a:r>
            <a:r>
              <a:rPr lang="ko-KR" altLang="en-US" sz="1300"/>
              <a:t>사진</a:t>
            </a:r>
            <a:r>
              <a:rPr lang="en-US" altLang="ko-KR" sz="1300"/>
              <a:t>=</a:t>
            </a:r>
            <a:r>
              <a:rPr lang="ko-KR" altLang="en-US" sz="1300"/>
              <a:t>성광일보</a:t>
            </a:r>
            <a:r>
              <a:rPr lang="en-US" altLang="ko-KR" sz="1300"/>
              <a:t>)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4149302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469494" y="153968"/>
            <a:ext cx="10485003" cy="566961"/>
          </a:xfrm>
        </p:spPr>
        <p:txBody>
          <a:bodyPr/>
          <a:lstStyle/>
          <a:p>
            <a:r>
              <a:rPr lang="ko-KR" altLang="en-US" sz="3300" dirty="0">
                <a:latin typeface="휴먼옛체" pitchFamily="2" charset="-127"/>
                <a:ea typeface="휴먼옛체" pitchFamily="2" charset="-127"/>
              </a:rPr>
              <a:t>기술 </a:t>
            </a:r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목표 및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ko-KR" altLang="en-US" sz="2900">
                <a:latin typeface="휴먼옛체" pitchFamily="2" charset="-127"/>
                <a:ea typeface="휴먼옛체" pitchFamily="2" charset="-127"/>
              </a:rPr>
              <a:t>유사 제품 비교 분석</a:t>
            </a:r>
            <a:endParaRPr lang="ko-KR" altLang="en-US" sz="29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" y="945682"/>
            <a:ext cx="12190413" cy="5913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469494" y="945682"/>
            <a:ext cx="6548229" cy="3289548"/>
          </a:xfrm>
          <a:prstGeom prst="rect">
            <a:avLst/>
          </a:prstGeom>
        </p:spPr>
        <p:txBody>
          <a:bodyPr vert="horz" lIns="108850" tIns="54425" rIns="108850" bIns="54425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>
              <a:solidFill>
                <a:srgbClr val="00B050"/>
              </a:solidFill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400">
                <a:solidFill>
                  <a:srgbClr val="00B050"/>
                </a:solidFill>
                <a:latin typeface="HY울릉도M" pitchFamily="18" charset="-127"/>
                <a:ea typeface="HY울릉도M" pitchFamily="18" charset="-127"/>
              </a:rPr>
              <a:t>장애인 택시</a:t>
            </a:r>
            <a:endParaRPr lang="en-US" altLang="ko-KR" sz="2400">
              <a:solidFill>
                <a:srgbClr val="00B050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전국적으로 활발히 장애인 택시가 운영되지 </a:t>
            </a:r>
            <a:r>
              <a:rPr lang="en-US" altLang="ko-KR" sz="1800">
                <a:latin typeface="HY울릉도M" pitchFamily="18" charset="-127"/>
                <a:ea typeface="HY울릉도M" pitchFamily="18" charset="-127"/>
              </a:rPr>
              <a:t>x</a:t>
            </a:r>
          </a:p>
          <a:p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운영되는 지역도 택시의 수가 많지 </a:t>
            </a:r>
            <a:r>
              <a:rPr lang="en-US" altLang="ko-KR" sz="1800">
                <a:latin typeface="HY울릉도M" pitchFamily="18" charset="-127"/>
                <a:ea typeface="HY울릉도M" pitchFamily="18" charset="-127"/>
              </a:rPr>
              <a:t>X</a:t>
            </a:r>
          </a:p>
          <a:p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대기시간 또한 천차만별 </a:t>
            </a: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탑승에 대한 기준 또한 굉장히 까다롭움</a:t>
            </a: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en-US" altLang="ko-KR" sz="1800">
                <a:latin typeface="HY울릉도M" pitchFamily="18" charset="-127"/>
                <a:ea typeface="HY울릉도M" pitchFamily="18" charset="-127"/>
              </a:rPr>
              <a:t>-&gt; </a:t>
            </a: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보행 상의 장애가 심한 장애인들에게 </a:t>
            </a: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초점이 맞춰진 장애인 택시</a:t>
            </a: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4" y="4235230"/>
            <a:ext cx="6392696" cy="2015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3233193"/>
            <a:ext cx="4715666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8643">
            <a:off x="5519232" y="3214150"/>
            <a:ext cx="4966988" cy="371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705">
            <a:off x="8012808" y="2048981"/>
            <a:ext cx="3631470" cy="399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29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87527" y="173018"/>
            <a:ext cx="10485003" cy="566961"/>
          </a:xfrm>
        </p:spPr>
        <p:txBody>
          <a:bodyPr/>
          <a:lstStyle/>
          <a:p>
            <a:r>
              <a:rPr lang="ko-KR" altLang="en-US" sz="3300" dirty="0">
                <a:latin typeface="휴먼옛체" pitchFamily="2" charset="-127"/>
                <a:ea typeface="휴먼옛체" pitchFamily="2" charset="-127"/>
              </a:rPr>
              <a:t>기술 </a:t>
            </a:r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목표 및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ko-KR" altLang="en-US" sz="2900">
                <a:latin typeface="휴먼옛체" pitchFamily="2" charset="-127"/>
                <a:ea typeface="휴먼옛체" pitchFamily="2" charset="-127"/>
              </a:rPr>
              <a:t>장단점</a:t>
            </a:r>
            <a:r>
              <a:rPr lang="en-US" altLang="ko-KR" sz="2900">
                <a:latin typeface="휴먼옛체" pitchFamily="2" charset="-127"/>
                <a:ea typeface="휴먼옛체" pitchFamily="2" charset="-127"/>
              </a:rPr>
              <a:t>(SWOT</a:t>
            </a:r>
            <a:r>
              <a:rPr lang="ko-KR" altLang="en-US" sz="2900">
                <a:latin typeface="휴먼옛체" pitchFamily="2" charset="-127"/>
                <a:ea typeface="휴먼옛체" pitchFamily="2" charset="-127"/>
              </a:rPr>
              <a:t>분석</a:t>
            </a:r>
            <a:r>
              <a:rPr lang="en-US" altLang="ko-KR" sz="2900">
                <a:latin typeface="휴먼옛체" pitchFamily="2" charset="-127"/>
                <a:ea typeface="휴먼옛체" pitchFamily="2" charset="-127"/>
              </a:rPr>
              <a:t>)</a:t>
            </a:r>
            <a:endParaRPr lang="ko-KR" altLang="en-US" sz="29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922518" y="1227724"/>
            <a:ext cx="4821254" cy="24884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034800" y="1227723"/>
            <a:ext cx="4821254" cy="24884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22518" y="3868562"/>
            <a:ext cx="4821254" cy="248840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34798" y="3868563"/>
            <a:ext cx="4821254" cy="24884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22516" y="1227725"/>
            <a:ext cx="4821254" cy="24884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34800" y="1227724"/>
            <a:ext cx="4821254" cy="24884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22518" y="3868563"/>
            <a:ext cx="4821254" cy="248840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6034803" y="4233736"/>
            <a:ext cx="1164130" cy="1758056"/>
          </a:xfrm>
        </p:spPr>
        <p:txBody>
          <a:bodyPr/>
          <a:lstStyle/>
          <a:p>
            <a:r>
              <a:rPr lang="en-US" altLang="ko-KR" sz="11900">
                <a:solidFill>
                  <a:schemeClr val="accent2">
                    <a:lumMod val="40000"/>
                    <a:lumOff val="60000"/>
                  </a:schemeClr>
                </a:solidFill>
                <a:latin typeface="휴먼옛체" pitchFamily="2" charset="-127"/>
                <a:ea typeface="휴먼옛체" pitchFamily="2" charset="-127"/>
              </a:rPr>
              <a:t>T</a:t>
            </a:r>
            <a:endParaRPr lang="ko-KR" altLang="en-US" sz="11900" dirty="0">
              <a:solidFill>
                <a:schemeClr val="accent2">
                  <a:lumMod val="40000"/>
                  <a:lumOff val="60000"/>
                </a:schemeClr>
              </a:solidFill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2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922518" y="1592896"/>
            <a:ext cx="1164130" cy="1758056"/>
          </a:xfrm>
        </p:spPr>
        <p:txBody>
          <a:bodyPr/>
          <a:lstStyle/>
          <a:p>
            <a:r>
              <a:rPr lang="en-US" altLang="ko-KR" sz="11900">
                <a:solidFill>
                  <a:schemeClr val="accent2">
                    <a:lumMod val="40000"/>
                    <a:lumOff val="60000"/>
                  </a:schemeClr>
                </a:solidFill>
                <a:latin typeface="휴먼옛체" pitchFamily="2" charset="-127"/>
                <a:ea typeface="휴먼옛체" pitchFamily="2" charset="-127"/>
              </a:rPr>
              <a:t>S</a:t>
            </a:r>
            <a:endParaRPr lang="ko-KR" altLang="en-US" sz="11900" dirty="0">
              <a:solidFill>
                <a:schemeClr val="accent2">
                  <a:lumMod val="40000"/>
                  <a:lumOff val="60000"/>
                </a:schemeClr>
              </a:solidFill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24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6034803" y="1592895"/>
            <a:ext cx="1164130" cy="1758056"/>
          </a:xfrm>
        </p:spPr>
        <p:txBody>
          <a:bodyPr/>
          <a:lstStyle/>
          <a:p>
            <a:r>
              <a:rPr lang="en-US" altLang="ko-KR" sz="11900">
                <a:solidFill>
                  <a:schemeClr val="accent2">
                    <a:lumMod val="40000"/>
                    <a:lumOff val="60000"/>
                  </a:schemeClr>
                </a:solidFill>
                <a:latin typeface="휴먼옛체" pitchFamily="2" charset="-127"/>
                <a:ea typeface="휴먼옛체" pitchFamily="2" charset="-127"/>
              </a:rPr>
              <a:t>W</a:t>
            </a:r>
            <a:endParaRPr lang="ko-KR" altLang="en-US" sz="11900" dirty="0">
              <a:solidFill>
                <a:schemeClr val="accent2">
                  <a:lumMod val="40000"/>
                  <a:lumOff val="60000"/>
                </a:schemeClr>
              </a:solidFill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922516" y="4233736"/>
            <a:ext cx="1164130" cy="1758056"/>
          </a:xfrm>
        </p:spPr>
        <p:txBody>
          <a:bodyPr/>
          <a:lstStyle/>
          <a:p>
            <a:r>
              <a:rPr lang="en-US" altLang="ko-KR" sz="11900">
                <a:solidFill>
                  <a:schemeClr val="accent2">
                    <a:lumMod val="40000"/>
                    <a:lumOff val="60000"/>
                  </a:schemeClr>
                </a:solidFill>
                <a:latin typeface="휴먼옛체" pitchFamily="2" charset="-127"/>
                <a:ea typeface="휴먼옛체" pitchFamily="2" charset="-127"/>
              </a:rPr>
              <a:t>O</a:t>
            </a:r>
            <a:endParaRPr lang="ko-KR" altLang="en-US" sz="11900" dirty="0">
              <a:solidFill>
                <a:schemeClr val="accent2">
                  <a:lumMod val="40000"/>
                  <a:lumOff val="60000"/>
                </a:schemeClr>
              </a:solidFill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26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2097633" y="999413"/>
            <a:ext cx="3646137" cy="3309250"/>
          </a:xfrm>
        </p:spPr>
        <p:txBody>
          <a:bodyPr/>
          <a:lstStyle/>
          <a:p>
            <a:endParaRPr lang="en-US" altLang="ko-KR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강점</a:t>
            </a:r>
            <a:endParaRPr lang="en-US" altLang="ko-KR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340157" indent="-340157">
              <a:buFont typeface="Arial" pitchFamily="34" charset="0"/>
              <a:buChar char="•"/>
            </a:pPr>
            <a:r>
              <a:rPr lang="ko-KR" altLang="en-US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수어만으로 의사 전달가능</a:t>
            </a:r>
            <a:endParaRPr lang="en-US" altLang="ko-KR" sz="170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340157" indent="-340157">
              <a:buFont typeface="Arial" pitchFamily="34" charset="0"/>
              <a:buChar char="•"/>
            </a:pPr>
            <a:r>
              <a:rPr lang="ko-KR" altLang="en-US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문맹인도 수어를 통해 의사전달이 가능</a:t>
            </a:r>
            <a:endParaRPr lang="en-US" altLang="ko-KR" sz="170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340157" indent="-340157">
              <a:buFont typeface="Arial" pitchFamily="34" charset="0"/>
              <a:buChar char="•"/>
            </a:pPr>
            <a:r>
              <a:rPr lang="ko-KR" altLang="en-US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비수어사용자도 수어 이해가가능해짐</a:t>
            </a:r>
            <a:endParaRPr lang="en-US" altLang="ko-KR" sz="170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408188" indent="-408188">
              <a:buFont typeface="Arial" pitchFamily="34" charset="0"/>
              <a:buChar char="•"/>
            </a:pPr>
            <a:endParaRPr lang="en-US" altLang="ko-KR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408188" indent="-408188">
              <a:buFont typeface="Arial" pitchFamily="34" charset="0"/>
              <a:buChar char="•"/>
            </a:pPr>
            <a:endParaRPr lang="ko-KR" altLang="en-US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7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7528406" y="1440546"/>
            <a:ext cx="3195859" cy="2062755"/>
          </a:xfrm>
        </p:spPr>
        <p:txBody>
          <a:bodyPr/>
          <a:lstStyle/>
          <a:p>
            <a:r>
              <a:rPr lang="ko-KR" altLang="en-US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단점</a:t>
            </a:r>
            <a:endParaRPr lang="en-US" altLang="ko-KR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408188" indent="-408188">
              <a:buFont typeface="Arial" pitchFamily="34" charset="0"/>
              <a:buChar char="•"/>
            </a:pPr>
            <a:r>
              <a:rPr lang="ko-KR" altLang="en-US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현실적으로 완벽한 양방향 소통 구현 어려움</a:t>
            </a:r>
            <a:endParaRPr lang="en-US" altLang="ko-KR" sz="170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408188" indent="-408188">
              <a:buFont typeface="Arial" pitchFamily="34" charset="0"/>
              <a:buChar char="•"/>
            </a:pPr>
            <a:r>
              <a:rPr lang="ko-KR" altLang="en-US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한국어</a:t>
            </a:r>
            <a:r>
              <a:rPr lang="en-US" altLang="ko-KR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-&gt;</a:t>
            </a:r>
            <a:r>
              <a:rPr lang="ko-KR" altLang="en-US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수어의 전달은 상당히 어려움이 있음</a:t>
            </a:r>
            <a:endParaRPr lang="en-US" altLang="ko-KR" sz="170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408188" indent="-408188">
              <a:buFont typeface="Arial" pitchFamily="34" charset="0"/>
              <a:buChar char="•"/>
            </a:pPr>
            <a:endParaRPr lang="ko-KR" altLang="en-US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8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2300805" y="4256819"/>
            <a:ext cx="3250775" cy="1711890"/>
          </a:xfrm>
        </p:spPr>
        <p:txBody>
          <a:bodyPr/>
          <a:lstStyle/>
          <a:p>
            <a:r>
              <a:rPr lang="ko-KR" altLang="en-US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기회</a:t>
            </a:r>
            <a:endParaRPr lang="en-US" altLang="ko-KR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408188" indent="-408188">
              <a:buFont typeface="Arial" pitchFamily="34" charset="0"/>
              <a:buChar char="•"/>
            </a:pPr>
            <a:r>
              <a:rPr lang="ko-KR" altLang="en-US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한국어</a:t>
            </a:r>
            <a:r>
              <a:rPr lang="en-US" altLang="ko-KR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-</a:t>
            </a:r>
            <a:r>
              <a:rPr lang="ko-KR" altLang="en-US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수어 사용자의 소통이 단순한 정보전달을 넘어 양방향 소통이 가능</a:t>
            </a:r>
            <a:endParaRPr lang="en-US" altLang="ko-KR" sz="170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408188" indent="-408188">
              <a:buFont typeface="Arial" pitchFamily="34" charset="0"/>
              <a:buChar char="•"/>
            </a:pPr>
            <a:endParaRPr lang="ko-KR" altLang="en-US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9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7264830" y="3647418"/>
            <a:ext cx="3388056" cy="2746019"/>
          </a:xfrm>
        </p:spPr>
        <p:txBody>
          <a:bodyPr/>
          <a:lstStyle/>
          <a:p>
            <a:endParaRPr lang="en-US" altLang="ko-KR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위협</a:t>
            </a:r>
            <a:endParaRPr lang="en-US" altLang="ko-KR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408188" indent="-408188">
              <a:buFont typeface="Arial" pitchFamily="34" charset="0"/>
              <a:buChar char="•"/>
            </a:pPr>
            <a:r>
              <a:rPr lang="ko-KR" altLang="en-US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특정한 상황에서만 소통이 가능</a:t>
            </a:r>
            <a:endParaRPr lang="en-US" altLang="ko-KR" sz="170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408188" indent="-408188">
              <a:buFont typeface="Arial" pitchFamily="34" charset="0"/>
              <a:buChar char="•"/>
            </a:pPr>
            <a:r>
              <a:rPr lang="ko-KR" altLang="en-US" sz="17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카메라가 수어를 얼마나 정확하게 인식할 수 있을지 미지수</a:t>
            </a:r>
            <a:endParaRPr lang="en-US" altLang="ko-KR" sz="170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408188" indent="-408188">
              <a:buFont typeface="Arial" pitchFamily="34" charset="0"/>
              <a:buChar char="•"/>
            </a:pPr>
            <a:endParaRPr lang="ko-KR" altLang="en-US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09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56538"/>
            <a:ext cx="10485003" cy="566961"/>
          </a:xfrm>
        </p:spPr>
        <p:txBody>
          <a:bodyPr/>
          <a:lstStyle/>
          <a:p>
            <a:r>
              <a:rPr lang="ko-KR" altLang="en-US" sz="3300" dirty="0">
                <a:latin typeface="휴먼옛체" pitchFamily="2" charset="-127"/>
                <a:ea typeface="휴먼옛체" pitchFamily="2" charset="-127"/>
              </a:rPr>
              <a:t>기술 </a:t>
            </a:r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목표 및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ko-KR" altLang="en-US" sz="2900">
                <a:latin typeface="휴먼옛체" pitchFamily="2" charset="-127"/>
                <a:ea typeface="휴먼옛체" pitchFamily="2" charset="-127"/>
              </a:rPr>
              <a:t>차별점</a:t>
            </a:r>
            <a:endParaRPr lang="ko-KR" altLang="en-US" sz="29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66" y="2070780"/>
            <a:ext cx="2895123" cy="239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292" y="3808746"/>
            <a:ext cx="2886038" cy="1935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058" y="1530700"/>
            <a:ext cx="2888361" cy="239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274559" y="1623891"/>
            <a:ext cx="6534499" cy="3501230"/>
          </a:xfrm>
          <a:prstGeom prst="rect">
            <a:avLst/>
          </a:prstGeom>
        </p:spPr>
        <p:txBody>
          <a:bodyPr vert="horz" lIns="108850" tIns="54425" rIns="108850" bIns="54425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시중에 사용되는 </a:t>
            </a:r>
            <a:r>
              <a:rPr lang="ko-KR" altLang="en-US" sz="21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 번역기 </a:t>
            </a: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en-US" altLang="ko-KR" sz="2100">
                <a:latin typeface="HY울릉도M" pitchFamily="18" charset="-127"/>
                <a:ea typeface="HY울릉도M" pitchFamily="18" charset="-127"/>
              </a:rPr>
              <a:t>-&gt;</a:t>
            </a:r>
            <a:r>
              <a:rPr lang="ko-KR" altLang="en-US" sz="2100">
                <a:solidFill>
                  <a:schemeClr val="accent1"/>
                </a:solidFill>
                <a:latin typeface="HY울릉도M" pitchFamily="18" charset="-127"/>
                <a:ea typeface="HY울릉도M" pitchFamily="18" charset="-127"/>
              </a:rPr>
              <a:t>한국어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를 알아야 사용이 가능</a:t>
            </a: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오로지 </a:t>
            </a:r>
            <a:r>
              <a:rPr lang="ko-KR" altLang="en-US" sz="21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밖에 모르는 사람들은 글자를 읽지</a:t>
            </a:r>
            <a:r>
              <a:rPr lang="en-US" altLang="ko-KR" sz="2100">
                <a:latin typeface="HY울릉도M" pitchFamily="18" charset="-127"/>
                <a:ea typeface="HY울릉도M" pitchFamily="18" charset="-127"/>
              </a:rPr>
              <a:t>X </a:t>
            </a:r>
          </a:p>
          <a:p>
            <a:pPr marL="0" indent="0">
              <a:buNone/>
            </a:pPr>
            <a:r>
              <a:rPr lang="en-US" altLang="ko-KR" sz="2100">
                <a:latin typeface="HY울릉도M" pitchFamily="18" charset="-127"/>
                <a:ea typeface="HY울릉도M" pitchFamily="18" charset="-127"/>
              </a:rPr>
              <a:t>-&gt;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수어 번역기들이 </a:t>
            </a:r>
            <a:r>
              <a:rPr lang="ko-KR" altLang="en-US" sz="21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무용지물</a:t>
            </a:r>
            <a:endParaRPr lang="en-US" altLang="ko-KR" sz="210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1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한국어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21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 번역기는 </a:t>
            </a:r>
            <a:r>
              <a:rPr lang="ko-KR" altLang="en-US" sz="21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에 초점</a:t>
            </a: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en-US" altLang="ko-KR" sz="2100">
                <a:latin typeface="HY울릉도M" pitchFamily="18" charset="-127"/>
                <a:ea typeface="HY울릉도M" pitchFamily="18" charset="-127"/>
              </a:rPr>
              <a:t>-&gt;</a:t>
            </a:r>
            <a:r>
              <a:rPr lang="ko-KR" altLang="en-US" sz="21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로 묻고 </a:t>
            </a:r>
            <a:r>
              <a:rPr lang="ko-KR" altLang="en-US" sz="21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로 답할 수 있도록</a:t>
            </a: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ko-KR" altLang="en-US" sz="2100"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312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8769" y="22192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 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596296" y="2741849"/>
            <a:ext cx="2160240" cy="129614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수어</a:t>
            </a:r>
            <a:r>
              <a:rPr lang="ko-KR" altLang="en-US">
                <a:solidFill>
                  <a:schemeClr val="tx1"/>
                </a:solidFill>
              </a:rPr>
              <a:t> 사용자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204808" y="2741849"/>
            <a:ext cx="2160240" cy="1296144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</a:rPr>
              <a:t>한국어</a:t>
            </a:r>
            <a:r>
              <a:rPr lang="ko-KR" altLang="en-US">
                <a:solidFill>
                  <a:schemeClr val="tx1"/>
                </a:solidFill>
              </a:rPr>
              <a:t> 사용자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4972560" y="3251220"/>
            <a:ext cx="20246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6997168" y="352779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972560" y="2411219"/>
            <a:ext cx="19889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수어</a:t>
            </a:r>
            <a:r>
              <a:rPr lang="ko-KR" altLang="en-US" dirty="0"/>
              <a:t> 내용 전달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105665" y="2789208"/>
            <a:ext cx="182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수어</a:t>
            </a:r>
            <a:r>
              <a:rPr lang="en-US" altLang="ko-KR"/>
              <a:t>-&gt;</a:t>
            </a:r>
            <a:r>
              <a:rPr lang="ko-KR" altLang="en-US">
                <a:solidFill>
                  <a:srgbClr val="0070C0"/>
                </a:solidFill>
              </a:rPr>
              <a:t>한국어</a:t>
            </a:r>
            <a:endParaRPr lang="ko-KR" alt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5123565" y="3942358"/>
            <a:ext cx="1722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지정된 </a:t>
            </a:r>
            <a:r>
              <a:rPr lang="ko-KR" altLang="en-US" dirty="0"/>
              <a:t>답변</a:t>
            </a:r>
            <a:endParaRPr lang="en-US" altLang="ko-KR" dirty="0"/>
          </a:p>
          <a:p>
            <a:pPr algn="ctr"/>
            <a:r>
              <a:rPr lang="ko-KR" altLang="en-US" dirty="0"/>
              <a:t>전송</a:t>
            </a:r>
          </a:p>
        </p:txBody>
      </p:sp>
      <p:cxnSp>
        <p:nvCxnSpPr>
          <p:cNvPr id="92" name="직선 화살표 연결선 91"/>
          <p:cNvCxnSpPr/>
          <p:nvPr/>
        </p:nvCxnSpPr>
        <p:spPr>
          <a:xfrm flipH="1">
            <a:off x="4972560" y="3389921"/>
            <a:ext cx="2024608" cy="17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070050" y="3526175"/>
            <a:ext cx="18296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수어</a:t>
            </a:r>
            <a:r>
              <a:rPr lang="en-US" altLang="ko-KR"/>
              <a:t>&lt;-</a:t>
            </a:r>
            <a:r>
              <a:rPr lang="ko-KR" altLang="en-US">
                <a:solidFill>
                  <a:schemeClr val="accent1"/>
                </a:solidFill>
              </a:rPr>
              <a:t>한국어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9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유스케이스 다이어그램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125811" y="934391"/>
            <a:ext cx="7589689" cy="5476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휴먼옛체" pitchFamily="2" charset="-127"/>
                <a:ea typeface="휴먼옛체" pitchFamily="2" charset="-127"/>
              </a:rPr>
              <a:t>ㄹ</a:t>
            </a:r>
            <a:endParaRPr lang="ko-KR" altLang="en-US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 flipH="1">
            <a:off x="4727856" y="979986"/>
            <a:ext cx="2639991" cy="4154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휴먼옛체" pitchFamily="2" charset="-127"/>
                <a:ea typeface="휴먼옛체" pitchFamily="2" charset="-127"/>
              </a:rPr>
              <a:t>한국어</a:t>
            </a:r>
            <a:r>
              <a:rPr lang="ko-KR" altLang="en-US">
                <a:latin typeface="휴먼옛체" pitchFamily="2" charset="-127"/>
                <a:ea typeface="휴먼옛체" pitchFamily="2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휴먼옛체" pitchFamily="2" charset="-127"/>
                <a:ea typeface="휴먼옛체" pitchFamily="2" charset="-127"/>
              </a:rPr>
              <a:t>수어</a:t>
            </a:r>
            <a:r>
              <a:rPr lang="ko-KR" altLang="en-US" dirty="0">
                <a:latin typeface="휴먼옛체" pitchFamily="2" charset="-127"/>
                <a:ea typeface="휴먼옛체" pitchFamily="2" charset="-127"/>
              </a:rPr>
              <a:t> 번역기</a:t>
            </a:r>
          </a:p>
        </p:txBody>
      </p:sp>
      <p:sp>
        <p:nvSpPr>
          <p:cNvPr id="53" name="타원 52"/>
          <p:cNvSpPr/>
          <p:nvPr/>
        </p:nvSpPr>
        <p:spPr>
          <a:xfrm>
            <a:off x="961392" y="2811333"/>
            <a:ext cx="384043" cy="269557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FF0000"/>
              </a:solidFill>
              <a:latin typeface="휴먼옛체" pitchFamily="2" charset="-127"/>
              <a:ea typeface="휴먼옛체" pitchFamily="2" charset="-127"/>
            </a:endParaRPr>
          </a:p>
        </p:txBody>
      </p:sp>
      <p:cxnSp>
        <p:nvCxnSpPr>
          <p:cNvPr id="54" name="직선 연결선 53"/>
          <p:cNvCxnSpPr>
            <a:stCxn id="53" idx="4"/>
          </p:cNvCxnSpPr>
          <p:nvPr/>
        </p:nvCxnSpPr>
        <p:spPr>
          <a:xfrm>
            <a:off x="1153413" y="3080889"/>
            <a:ext cx="0" cy="4320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153413" y="3488182"/>
            <a:ext cx="288032" cy="3121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865381" y="3490242"/>
            <a:ext cx="288032" cy="3100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24933" y="3273959"/>
            <a:ext cx="10561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0921208" y="2860387"/>
            <a:ext cx="384043" cy="26955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  <a:latin typeface="휴먼옛체" pitchFamily="2" charset="-127"/>
              <a:ea typeface="휴먼옛체" pitchFamily="2" charset="-127"/>
            </a:endParaRPr>
          </a:p>
        </p:txBody>
      </p:sp>
      <p:cxnSp>
        <p:nvCxnSpPr>
          <p:cNvPr id="59" name="직선 연결선 58"/>
          <p:cNvCxnSpPr>
            <a:stCxn id="58" idx="4"/>
          </p:cNvCxnSpPr>
          <p:nvPr/>
        </p:nvCxnSpPr>
        <p:spPr>
          <a:xfrm>
            <a:off x="11113229" y="3129943"/>
            <a:ext cx="0" cy="43204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1113229" y="3537236"/>
            <a:ext cx="288032" cy="31214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10825197" y="3539296"/>
            <a:ext cx="288032" cy="31008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10585171" y="3273959"/>
            <a:ext cx="105611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endCxn id="70" idx="2"/>
          </p:cNvCxnSpPr>
          <p:nvPr/>
        </p:nvCxnSpPr>
        <p:spPr>
          <a:xfrm flipV="1">
            <a:off x="1521210" y="2128904"/>
            <a:ext cx="1209202" cy="87163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71" idx="6"/>
          </p:cNvCxnSpPr>
          <p:nvPr/>
        </p:nvCxnSpPr>
        <p:spPr>
          <a:xfrm>
            <a:off x="9331884" y="2162081"/>
            <a:ext cx="1253287" cy="9188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 flipV="1">
            <a:off x="1521211" y="3360515"/>
            <a:ext cx="2317012" cy="1276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endCxn id="79" idx="6"/>
          </p:cNvCxnSpPr>
          <p:nvPr/>
        </p:nvCxnSpPr>
        <p:spPr>
          <a:xfrm flipH="1">
            <a:off x="7740133" y="3360515"/>
            <a:ext cx="2845038" cy="18589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2730412" y="1778616"/>
            <a:ext cx="1313461" cy="70057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수어 번역 </a:t>
            </a:r>
            <a:endParaRPr lang="en-US" altLang="ko-KR" sz="1000">
              <a:latin typeface="HY울릉도M" pitchFamily="18" charset="-127"/>
              <a:ea typeface="HY울릉도M" pitchFamily="18" charset="-127"/>
            </a:endParaRPr>
          </a:p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버튼 클릭</a:t>
            </a:r>
          </a:p>
        </p:txBody>
      </p:sp>
      <p:sp>
        <p:nvSpPr>
          <p:cNvPr id="71" name="타원 70"/>
          <p:cNvSpPr/>
          <p:nvPr/>
        </p:nvSpPr>
        <p:spPr>
          <a:xfrm>
            <a:off x="7928061" y="1778616"/>
            <a:ext cx="1403823" cy="766929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번역된 내용</a:t>
            </a:r>
            <a:endParaRPr lang="en-US" altLang="ko-KR" sz="1000">
              <a:latin typeface="HY울릉도M" pitchFamily="18" charset="-127"/>
              <a:ea typeface="HY울릉도M" pitchFamily="18" charset="-127"/>
            </a:endParaRPr>
          </a:p>
          <a:p>
            <a:pPr algn="ctr"/>
            <a:r>
              <a:rPr lang="en-US" altLang="ko-KR" sz="1000">
                <a:latin typeface="HY울릉도M" pitchFamily="18" charset="-127"/>
                <a:ea typeface="HY울릉도M" pitchFamily="18" charset="-127"/>
              </a:rPr>
              <a:t>TTS</a:t>
            </a:r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와 텍스트</a:t>
            </a:r>
            <a:endParaRPr lang="en-US" altLang="ko-KR" sz="1000">
              <a:latin typeface="HY울릉도M" pitchFamily="18" charset="-127"/>
              <a:ea typeface="HY울릉도M" pitchFamily="18" charset="-127"/>
            </a:endParaRPr>
          </a:p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출력</a:t>
            </a:r>
            <a:endParaRPr lang="en-US" altLang="ko-KR" sz="1000" dirty="0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447248" y="4416340"/>
            <a:ext cx="884636" cy="75891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관리자 모드</a:t>
            </a:r>
            <a:endParaRPr lang="ko-KR" altLang="en-US" sz="1000" dirty="0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838223" y="3096476"/>
            <a:ext cx="1404803" cy="832921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답변 내용을 수어로 출력</a:t>
            </a:r>
          </a:p>
        </p:txBody>
      </p:sp>
      <p:sp>
        <p:nvSpPr>
          <p:cNvPr id="74" name="타원 73"/>
          <p:cNvSpPr/>
          <p:nvPr/>
        </p:nvSpPr>
        <p:spPr>
          <a:xfrm>
            <a:off x="6239597" y="1786675"/>
            <a:ext cx="1257767" cy="712836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수어 번역 </a:t>
            </a:r>
          </a:p>
        </p:txBody>
      </p:sp>
      <p:sp>
        <p:nvSpPr>
          <p:cNvPr id="75" name="타원 74"/>
          <p:cNvSpPr/>
          <p:nvPr/>
        </p:nvSpPr>
        <p:spPr>
          <a:xfrm>
            <a:off x="4495563" y="1768107"/>
            <a:ext cx="1268296" cy="721594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수어 인식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37259" y="3859807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  <a:latin typeface="휴먼옛체" pitchFamily="2" charset="-127"/>
                <a:ea typeface="휴먼옛체" pitchFamily="2" charset="-127"/>
              </a:rPr>
              <a:t>수어</a:t>
            </a:r>
            <a:r>
              <a:rPr lang="ko-KR" altLang="en-US" sz="1400">
                <a:latin typeface="휴먼옛체" pitchFamily="2" charset="-127"/>
                <a:ea typeface="휴먼옛체" pitchFamily="2" charset="-127"/>
              </a:rPr>
              <a:t> 사용자</a:t>
            </a:r>
            <a:endParaRPr lang="ko-KR" altLang="en-US" sz="14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452631" y="4013695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0070C0"/>
                </a:solidFill>
                <a:latin typeface="휴먼옛체" pitchFamily="2" charset="-127"/>
                <a:ea typeface="휴먼옛체" pitchFamily="2" charset="-127"/>
              </a:rPr>
              <a:t>한국어</a:t>
            </a:r>
            <a:r>
              <a:rPr lang="ko-KR" altLang="en-US" sz="1400">
                <a:latin typeface="휴먼옛체" pitchFamily="2" charset="-127"/>
                <a:ea typeface="휴먼옛체" pitchFamily="2" charset="-127"/>
              </a:rPr>
              <a:t> </a:t>
            </a:r>
            <a:r>
              <a:rPr lang="ko-KR" altLang="en-US" sz="1400" dirty="0">
                <a:latin typeface="휴먼옛체" pitchFamily="2" charset="-127"/>
                <a:ea typeface="휴먼옛체" pitchFamily="2" charset="-127"/>
              </a:rPr>
              <a:t>사용자</a:t>
            </a:r>
          </a:p>
        </p:txBody>
      </p:sp>
      <p:cxnSp>
        <p:nvCxnSpPr>
          <p:cNvPr id="32" name="직선 화살표 연결선 31"/>
          <p:cNvCxnSpPr>
            <a:stCxn id="70" idx="6"/>
            <a:endCxn id="75" idx="2"/>
          </p:cNvCxnSpPr>
          <p:nvPr/>
        </p:nvCxnSpPr>
        <p:spPr>
          <a:xfrm>
            <a:off x="4043873" y="2128904"/>
            <a:ext cx="45169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763859" y="2151571"/>
            <a:ext cx="45169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7476371" y="2151571"/>
            <a:ext cx="45169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5252973" y="3512938"/>
            <a:ext cx="109067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6335330" y="3129944"/>
            <a:ext cx="1404803" cy="832921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지정된 답변 선택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 flipH="1">
            <a:off x="9331884" y="3645283"/>
            <a:ext cx="1304005" cy="92345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7048499" y="4421064"/>
            <a:ext cx="902257" cy="75891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관리자 계정 </a:t>
            </a:r>
            <a:endParaRPr lang="en-US" altLang="ko-KR" sz="1000">
              <a:latin typeface="HY울릉도M" pitchFamily="18" charset="-127"/>
              <a:ea typeface="HY울릉도M" pitchFamily="18" charset="-127"/>
            </a:endParaRPr>
          </a:p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로그인</a:t>
            </a:r>
            <a:endParaRPr lang="ko-KR" altLang="en-US" sz="1000" dirty="0"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>
          <a:xfrm flipH="1">
            <a:off x="7950757" y="4800523"/>
            <a:ext cx="49649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5659018" y="4459164"/>
            <a:ext cx="887422" cy="75891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관리자 계정 </a:t>
            </a:r>
            <a:endParaRPr lang="en-US" altLang="ko-KR" sz="1000">
              <a:latin typeface="HY울릉도M" pitchFamily="18" charset="-127"/>
              <a:ea typeface="HY울릉도M" pitchFamily="18" charset="-127"/>
            </a:endParaRPr>
          </a:p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관리</a:t>
            </a:r>
            <a:endParaRPr lang="ko-KR" altLang="en-US" sz="1000" dirty="0"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H="1">
            <a:off x="6541241" y="4838623"/>
            <a:ext cx="49649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/>
          <p:cNvSpPr/>
          <p:nvPr/>
        </p:nvSpPr>
        <p:spPr>
          <a:xfrm>
            <a:off x="4354946" y="4416340"/>
            <a:ext cx="832539" cy="75891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HY울릉도M" pitchFamily="18" charset="-127"/>
                <a:ea typeface="HY울릉도M" pitchFamily="18" charset="-127"/>
              </a:rPr>
              <a:t>단말기 정보 관리</a:t>
            </a:r>
            <a:endParaRPr lang="ko-KR" altLang="en-US" sz="1000" dirty="0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2730412" y="4747180"/>
            <a:ext cx="746214" cy="647700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HY울릉도M" pitchFamily="18" charset="-127"/>
                <a:ea typeface="HY울릉도M" pitchFamily="18" charset="-127"/>
              </a:rPr>
              <a:t>기차 </a:t>
            </a:r>
            <a:endParaRPr lang="en-US" altLang="ko-KR" sz="800">
              <a:latin typeface="HY울릉도M" pitchFamily="18" charset="-127"/>
              <a:ea typeface="HY울릉도M" pitchFamily="18" charset="-127"/>
            </a:endParaRPr>
          </a:p>
          <a:p>
            <a:pPr algn="ctr"/>
            <a:r>
              <a:rPr lang="ko-KR" altLang="en-US" sz="800">
                <a:latin typeface="HY울릉도M" pitchFamily="18" charset="-127"/>
                <a:ea typeface="HY울릉도M" pitchFamily="18" charset="-127"/>
              </a:rPr>
              <a:t>단말기</a:t>
            </a:r>
            <a:endParaRPr lang="ko-KR" altLang="en-US" sz="800" dirty="0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2476500" y="3890118"/>
            <a:ext cx="752475" cy="549114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HY울릉도M" pitchFamily="18" charset="-127"/>
                <a:ea typeface="HY울릉도M" pitchFamily="18" charset="-127"/>
              </a:rPr>
              <a:t>택시 </a:t>
            </a:r>
            <a:endParaRPr lang="en-US" altLang="ko-KR" sz="800">
              <a:latin typeface="HY울릉도M" pitchFamily="18" charset="-127"/>
              <a:ea typeface="HY울릉도M" pitchFamily="18" charset="-127"/>
            </a:endParaRPr>
          </a:p>
          <a:p>
            <a:pPr algn="ctr"/>
            <a:r>
              <a:rPr lang="ko-KR" altLang="en-US" sz="800">
                <a:latin typeface="HY울릉도M" pitchFamily="18" charset="-127"/>
                <a:ea typeface="HY울릉도M" pitchFamily="18" charset="-127"/>
              </a:rPr>
              <a:t>단말기</a:t>
            </a:r>
            <a:endParaRPr lang="en-US" altLang="ko-KR" sz="800"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88" name="직선 화살표 연결선 87"/>
          <p:cNvCxnSpPr>
            <a:stCxn id="83" idx="2"/>
          </p:cNvCxnSpPr>
          <p:nvPr/>
        </p:nvCxnSpPr>
        <p:spPr>
          <a:xfrm flipH="1">
            <a:off x="5187487" y="4838623"/>
            <a:ext cx="47153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/>
          <p:cNvSpPr/>
          <p:nvPr/>
        </p:nvSpPr>
        <p:spPr>
          <a:xfrm>
            <a:off x="3552989" y="5490130"/>
            <a:ext cx="709722" cy="615395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latin typeface="HY울릉도M" pitchFamily="18" charset="-127"/>
                <a:ea typeface="HY울릉도M" pitchFamily="18" charset="-127"/>
              </a:rPr>
              <a:t>수어</a:t>
            </a:r>
            <a:endParaRPr lang="en-US" altLang="ko-KR" sz="800">
              <a:latin typeface="HY울릉도M" pitchFamily="18" charset="-127"/>
              <a:ea typeface="HY울릉도M" pitchFamily="18" charset="-127"/>
            </a:endParaRPr>
          </a:p>
          <a:p>
            <a:pPr algn="ctr"/>
            <a:r>
              <a:rPr lang="ko-KR" altLang="en-US" sz="800">
                <a:latin typeface="HY울릉도M" pitchFamily="18" charset="-127"/>
                <a:ea typeface="HY울릉도M" pitchFamily="18" charset="-127"/>
              </a:rPr>
              <a:t>사용자 </a:t>
            </a:r>
            <a:endParaRPr lang="en-US" altLang="ko-KR" sz="800">
              <a:latin typeface="HY울릉도M" pitchFamily="18" charset="-127"/>
              <a:ea typeface="HY울릉도M" pitchFamily="18" charset="-127"/>
            </a:endParaRPr>
          </a:p>
          <a:p>
            <a:pPr algn="ctr"/>
            <a:r>
              <a:rPr lang="ko-KR" altLang="en-US" sz="800">
                <a:latin typeface="HY울릉도M" pitchFamily="18" charset="-127"/>
                <a:ea typeface="HY울릉도M" pitchFamily="18" charset="-127"/>
              </a:rPr>
              <a:t>단말기</a:t>
            </a:r>
            <a:endParaRPr lang="ko-KR" altLang="en-US" sz="800" dirty="0"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104" name="직선 화살표 연결선 103"/>
          <p:cNvCxnSpPr>
            <a:stCxn id="87" idx="6"/>
          </p:cNvCxnSpPr>
          <p:nvPr/>
        </p:nvCxnSpPr>
        <p:spPr>
          <a:xfrm>
            <a:off x="3228975" y="4164675"/>
            <a:ext cx="1125971" cy="484361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86" idx="6"/>
          </p:cNvCxnSpPr>
          <p:nvPr/>
        </p:nvCxnSpPr>
        <p:spPr>
          <a:xfrm flipV="1">
            <a:off x="3476626" y="4905376"/>
            <a:ext cx="878320" cy="165654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102" idx="7"/>
            <a:endCxn id="85" idx="3"/>
          </p:cNvCxnSpPr>
          <p:nvPr/>
        </p:nvCxnSpPr>
        <p:spPr>
          <a:xfrm flipV="1">
            <a:off x="4158775" y="5064117"/>
            <a:ext cx="318094" cy="516136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500712" y="4164675"/>
            <a:ext cx="979920" cy="220713"/>
          </a:xfrm>
        </p:spPr>
        <p:txBody>
          <a:bodyPr/>
          <a:lstStyle/>
          <a:p>
            <a:r>
              <a:rPr lang="en-US" altLang="ko-KR" sz="8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&lt;include&gt;</a:t>
            </a:r>
            <a:endParaRPr lang="ko-KR" altLang="en-US" sz="8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1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434876" y="4747180"/>
            <a:ext cx="979920" cy="220713"/>
          </a:xfrm>
        </p:spPr>
        <p:txBody>
          <a:bodyPr/>
          <a:lstStyle/>
          <a:p>
            <a:r>
              <a:rPr lang="en-US" altLang="ko-KR" sz="8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&lt;include&gt;</a:t>
            </a:r>
            <a:endParaRPr lang="ko-KR" altLang="en-US" sz="8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1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560704" y="5157042"/>
            <a:ext cx="979920" cy="220713"/>
          </a:xfrm>
        </p:spPr>
        <p:txBody>
          <a:bodyPr/>
          <a:lstStyle/>
          <a:p>
            <a:r>
              <a:rPr lang="en-US" altLang="ko-KR" sz="8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&lt;include&gt;</a:t>
            </a:r>
            <a:endParaRPr lang="ko-KR" altLang="en-US" sz="8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33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en-US" altLang="ko-KR" sz="2800">
                <a:latin typeface="휴먼옛체" pitchFamily="2" charset="-127"/>
                <a:ea typeface="휴먼옛체" pitchFamily="2" charset="-127"/>
              </a:rPr>
              <a:t>UI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인터페이스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6" y="1653381"/>
            <a:ext cx="9117014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액자 5"/>
          <p:cNvSpPr/>
          <p:nvPr/>
        </p:nvSpPr>
        <p:spPr>
          <a:xfrm>
            <a:off x="9039226" y="1633735"/>
            <a:ext cx="1657349" cy="4214615"/>
          </a:xfrm>
          <a:prstGeom prst="frame">
            <a:avLst>
              <a:gd name="adj1" fmla="val 251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10120312" y="1533525"/>
            <a:ext cx="576263" cy="547490"/>
          </a:xfrm>
          <a:prstGeom prst="frame">
            <a:avLst>
              <a:gd name="adj1" fmla="val 61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9382125" y="4943475"/>
            <a:ext cx="1023938" cy="796131"/>
          </a:xfrm>
          <a:prstGeom prst="frame">
            <a:avLst>
              <a:gd name="adj1" fmla="val 61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0406063" y="5046265"/>
            <a:ext cx="433388" cy="2952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839451" y="4666920"/>
            <a:ext cx="1190624" cy="553111"/>
          </a:xfrm>
        </p:spPr>
        <p:txBody>
          <a:bodyPr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수어 버튼</a:t>
            </a:r>
            <a:endParaRPr lang="ko-KR" altLang="en-US" sz="16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0999789" y="1154685"/>
            <a:ext cx="1190624" cy="331512"/>
          </a:xfrm>
        </p:spPr>
        <p:txBody>
          <a:bodyPr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종료 버튼</a:t>
            </a:r>
            <a:endParaRPr lang="ko-KR" altLang="en-US" sz="16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10670382" y="1486197"/>
            <a:ext cx="433388" cy="2952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액자 1"/>
          <p:cNvSpPr/>
          <p:nvPr/>
        </p:nvSpPr>
        <p:spPr>
          <a:xfrm>
            <a:off x="1304925" y="1486197"/>
            <a:ext cx="7648575" cy="4552653"/>
          </a:xfrm>
          <a:prstGeom prst="frame">
            <a:avLst>
              <a:gd name="adj1" fmla="val 120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7784307" y="1190922"/>
            <a:ext cx="433388" cy="2952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8217694" y="860751"/>
            <a:ext cx="1676399" cy="553111"/>
          </a:xfrm>
        </p:spPr>
        <p:txBody>
          <a:bodyPr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택시 경로 안내</a:t>
            </a:r>
            <a:r>
              <a:rPr lang="en-US" altLang="ko-KR" sz="16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광고 등 예시</a:t>
            </a:r>
            <a:endParaRPr lang="ko-KR" altLang="en-US" sz="16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600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en-US" altLang="ko-KR" sz="2800">
                <a:latin typeface="휴먼옛체" pitchFamily="2" charset="-127"/>
                <a:ea typeface="휴먼옛체" pitchFamily="2" charset="-127"/>
              </a:rPr>
              <a:t>UI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인터페이스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974447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7" y="1057276"/>
            <a:ext cx="9577709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액자 6"/>
          <p:cNvSpPr/>
          <p:nvPr/>
        </p:nvSpPr>
        <p:spPr>
          <a:xfrm>
            <a:off x="657225" y="971550"/>
            <a:ext cx="657225" cy="485775"/>
          </a:xfrm>
          <a:prstGeom prst="frame">
            <a:avLst>
              <a:gd name="adj1" fmla="val 89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액자 13"/>
          <p:cNvSpPr/>
          <p:nvPr/>
        </p:nvSpPr>
        <p:spPr>
          <a:xfrm>
            <a:off x="7505700" y="1381125"/>
            <a:ext cx="657225" cy="552450"/>
          </a:xfrm>
          <a:prstGeom prst="frame">
            <a:avLst>
              <a:gd name="adj1" fmla="val 72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1409700" y="1295400"/>
            <a:ext cx="6829425" cy="3962400"/>
          </a:xfrm>
          <a:prstGeom prst="frame">
            <a:avLst>
              <a:gd name="adj1" fmla="val 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1409700" y="5324476"/>
            <a:ext cx="6829425" cy="981074"/>
          </a:xfrm>
          <a:prstGeom prst="frame">
            <a:avLst>
              <a:gd name="adj1" fmla="val 50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액자 21"/>
          <p:cNvSpPr/>
          <p:nvPr/>
        </p:nvSpPr>
        <p:spPr>
          <a:xfrm>
            <a:off x="8315325" y="1019175"/>
            <a:ext cx="657225" cy="552450"/>
          </a:xfrm>
          <a:prstGeom prst="frame">
            <a:avLst>
              <a:gd name="adj1" fmla="val 72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594287" y="5425349"/>
            <a:ext cx="6240025" cy="779327"/>
          </a:xfrm>
        </p:spPr>
        <p:txBody>
          <a:bodyPr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번역된 수어를 출력</a:t>
            </a:r>
            <a:endParaRPr lang="en-US" altLang="ko-KR" sz="200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algn="ctr"/>
            <a:r>
              <a:rPr lang="en-US" altLang="ko-KR" sz="20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잘 번역이 되었는지 확인하는 용도</a:t>
            </a:r>
            <a:r>
              <a:rPr lang="en-US" altLang="ko-KR" sz="20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4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704399" y="3027744"/>
            <a:ext cx="6240025" cy="497711"/>
          </a:xfrm>
        </p:spPr>
        <p:txBody>
          <a:bodyPr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수어를</a:t>
            </a:r>
            <a:r>
              <a:rPr lang="ko-KR" altLang="en-US" sz="28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 하는 화면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532950" y="706713"/>
            <a:ext cx="1124526" cy="331512"/>
          </a:xfrm>
        </p:spPr>
        <p:txBody>
          <a:bodyPr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뒤로가기</a:t>
            </a:r>
            <a:endParaRPr lang="ko-KR" altLang="en-US" sz="16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6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7203865" y="441508"/>
            <a:ext cx="924499" cy="472000"/>
          </a:xfrm>
        </p:spPr>
        <p:txBody>
          <a:bodyPr/>
          <a:lstStyle/>
          <a:p>
            <a:pPr algn="ctr">
              <a:lnSpc>
                <a:spcPts val="9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카운트 </a:t>
            </a:r>
            <a:endParaRPr lang="en-US" altLang="ko-KR" sz="16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algn="ctr">
              <a:lnSpc>
                <a:spcPts val="9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다운</a:t>
            </a:r>
          </a:p>
        </p:txBody>
      </p:sp>
      <p:sp>
        <p:nvSpPr>
          <p:cNvPr id="28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8791576" y="491468"/>
            <a:ext cx="1019174" cy="331512"/>
          </a:xfrm>
        </p:spPr>
        <p:txBody>
          <a:bodyPr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설정</a:t>
            </a:r>
            <a:endParaRPr lang="ko-KR" altLang="en-US" sz="16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8643937" y="723900"/>
            <a:ext cx="433388" cy="2952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7648575" y="871537"/>
            <a:ext cx="185737" cy="5238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1314451" y="871537"/>
            <a:ext cx="352424" cy="18573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17" y="2005561"/>
            <a:ext cx="371475" cy="371475"/>
          </a:xfrm>
          <a:prstGeom prst="rect">
            <a:avLst/>
          </a:prstGeom>
        </p:spPr>
      </p:pic>
      <p:sp>
        <p:nvSpPr>
          <p:cNvPr id="30" name="액자 29"/>
          <p:cNvSpPr/>
          <p:nvPr/>
        </p:nvSpPr>
        <p:spPr>
          <a:xfrm>
            <a:off x="7505700" y="1933575"/>
            <a:ext cx="657225" cy="552450"/>
          </a:xfrm>
          <a:prstGeom prst="frame">
            <a:avLst>
              <a:gd name="adj1" fmla="val 72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 flipV="1">
            <a:off x="7143750" y="2100537"/>
            <a:ext cx="361952" cy="1669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6475852" y="1835655"/>
            <a:ext cx="667898" cy="472000"/>
          </a:xfrm>
        </p:spPr>
        <p:txBody>
          <a:bodyPr/>
          <a:lstStyle/>
          <a:p>
            <a:pPr algn="ctr">
              <a:lnSpc>
                <a:spcPts val="9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전환</a:t>
            </a:r>
            <a:endParaRPr lang="en-US" altLang="ko-KR" sz="16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algn="ctr">
              <a:lnSpc>
                <a:spcPts val="9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버튼</a:t>
            </a:r>
            <a:endParaRPr lang="en-US" altLang="ko-KR" sz="16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025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en-US" altLang="ko-KR" sz="2800">
                <a:latin typeface="휴먼옛체" pitchFamily="2" charset="-127"/>
                <a:ea typeface="휴먼옛체" pitchFamily="2" charset="-127"/>
              </a:rPr>
              <a:t>UI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인터페이스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019175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4" y="1609725"/>
            <a:ext cx="8677275" cy="4382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액자 5"/>
          <p:cNvSpPr/>
          <p:nvPr/>
        </p:nvSpPr>
        <p:spPr>
          <a:xfrm>
            <a:off x="3686174" y="2454672"/>
            <a:ext cx="3295652" cy="2460228"/>
          </a:xfrm>
          <a:prstGeom prst="frame">
            <a:avLst>
              <a:gd name="adj1" fmla="val 16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324600" y="2227858"/>
            <a:ext cx="447675" cy="24407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5676900" y="1798869"/>
            <a:ext cx="3276600" cy="488928"/>
          </a:xfrm>
        </p:spPr>
        <p:txBody>
          <a:bodyPr/>
          <a:lstStyle/>
          <a:p>
            <a:pPr algn="ctr">
              <a:lnSpc>
                <a:spcPts val="1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수어에서</a:t>
            </a:r>
            <a:r>
              <a:rPr lang="ko-KR" altLang="en-US" sz="14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 번역된 </a:t>
            </a:r>
            <a:endParaRPr lang="en-US" altLang="ko-KR" sz="14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algn="ctr">
              <a:lnSpc>
                <a:spcPts val="1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한국어가</a:t>
            </a:r>
            <a:r>
              <a:rPr lang="en-US" altLang="ko-KR" sz="14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출력</a:t>
            </a:r>
          </a:p>
        </p:txBody>
      </p:sp>
      <p:sp>
        <p:nvSpPr>
          <p:cNvPr id="9" name="액자 8"/>
          <p:cNvSpPr/>
          <p:nvPr/>
        </p:nvSpPr>
        <p:spPr>
          <a:xfrm>
            <a:off x="2590800" y="2302272"/>
            <a:ext cx="628650" cy="559594"/>
          </a:xfrm>
          <a:prstGeom prst="frame">
            <a:avLst>
              <a:gd name="adj1" fmla="val 71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405187" y="1776860"/>
            <a:ext cx="1343025" cy="386912"/>
          </a:xfrm>
        </p:spPr>
        <p:txBody>
          <a:bodyPr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답변버튼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957512" y="2058194"/>
            <a:ext cx="447675" cy="24407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267" y="2454672"/>
            <a:ext cx="371475" cy="371475"/>
          </a:xfrm>
          <a:prstGeom prst="rect">
            <a:avLst/>
          </a:prstGeom>
        </p:spPr>
      </p:pic>
      <p:sp>
        <p:nvSpPr>
          <p:cNvPr id="13" name="액자 12"/>
          <p:cNvSpPr/>
          <p:nvPr/>
        </p:nvSpPr>
        <p:spPr>
          <a:xfrm>
            <a:off x="7355679" y="2360612"/>
            <a:ext cx="628650" cy="559594"/>
          </a:xfrm>
          <a:prstGeom prst="frame">
            <a:avLst>
              <a:gd name="adj1" fmla="val 71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13" idx="2"/>
          </p:cNvCxnSpPr>
          <p:nvPr/>
        </p:nvCxnSpPr>
        <p:spPr>
          <a:xfrm>
            <a:off x="7670004" y="2920206"/>
            <a:ext cx="447675" cy="66119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7893841" y="3668442"/>
            <a:ext cx="938212" cy="494442"/>
          </a:xfrm>
        </p:spPr>
        <p:txBody>
          <a:bodyPr/>
          <a:lstStyle/>
          <a:p>
            <a:pPr algn="ctr">
              <a:lnSpc>
                <a:spcPts val="1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전환</a:t>
            </a:r>
            <a:endParaRPr lang="en-US" altLang="ko-KR" sz="16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algn="ctr">
              <a:lnSpc>
                <a:spcPts val="1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60370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en-US" altLang="ko-KR" sz="2800">
                <a:latin typeface="휴먼옛체" pitchFamily="2" charset="-127"/>
                <a:ea typeface="휴먼옛체" pitchFamily="2" charset="-127"/>
              </a:rPr>
              <a:t>UI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인터페이스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C:\Users\user\Desktop\UI (1)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16" y="1565937"/>
            <a:ext cx="9858375" cy="469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2438400"/>
            <a:ext cx="3905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액자 13"/>
          <p:cNvSpPr/>
          <p:nvPr/>
        </p:nvSpPr>
        <p:spPr>
          <a:xfrm>
            <a:off x="5381625" y="3711177"/>
            <a:ext cx="1847850" cy="1213247"/>
          </a:xfrm>
          <a:prstGeom prst="frame">
            <a:avLst>
              <a:gd name="adj1" fmla="val 398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7239000" y="4070150"/>
            <a:ext cx="447675" cy="24407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7078537" y="3773882"/>
            <a:ext cx="1417565" cy="359212"/>
          </a:xfrm>
        </p:spPr>
        <p:txBody>
          <a:bodyPr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다시 듣기</a:t>
            </a:r>
            <a:endParaRPr lang="en-US" altLang="ko-KR" sz="18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66963" y="2438400"/>
            <a:ext cx="390525" cy="36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76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87527" y="173018"/>
            <a:ext cx="11415361" cy="566961"/>
          </a:xfrm>
        </p:spPr>
        <p:txBody>
          <a:bodyPr/>
          <a:lstStyle/>
          <a:p>
            <a:r>
              <a:rPr lang="ko-KR" altLang="en-US" sz="3300" dirty="0"/>
              <a:t>목차</a:t>
            </a: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517635" y="686300"/>
            <a:ext cx="1012335" cy="10319"/>
          </a:xfrm>
          <a:prstGeom prst="line">
            <a:avLst/>
          </a:prstGeom>
          <a:ln w="3175">
            <a:solidFill>
              <a:srgbClr val="35686E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70621F1-5F17-1145-67DB-9B64933E36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200" y="1014999"/>
            <a:ext cx="11395778" cy="3798019"/>
          </a:xfrm>
        </p:spPr>
        <p:txBody>
          <a:bodyPr>
            <a:noAutofit/>
          </a:bodyPr>
          <a:lstStyle/>
          <a:p>
            <a:r>
              <a:rPr lang="ko-KR" altLang="en-US" sz="2400">
                <a:solidFill>
                  <a:schemeClr val="tx1"/>
                </a:solidFill>
                <a:latin typeface="휴먼옛체" pitchFamily="2" charset="-127"/>
                <a:ea typeface="휴먼옛체" pitchFamily="2" charset="-127"/>
              </a:rPr>
              <a:t>팀 소개</a:t>
            </a: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휴먼옛체" pitchFamily="2" charset="-127"/>
                <a:ea typeface="휴먼옛체" pitchFamily="2" charset="-127"/>
              </a:rPr>
              <a:t>기술 개발 필요성</a:t>
            </a: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휴먼옛체" pitchFamily="2" charset="-127"/>
                <a:ea typeface="휴먼옛체" pitchFamily="2" charset="-127"/>
              </a:rPr>
              <a:t>기술 개발 목표 및 내용</a:t>
            </a: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휴먼옛체" pitchFamily="2" charset="-127"/>
                <a:ea typeface="휴먼옛체" pitchFamily="2" charset="-127"/>
              </a:rPr>
              <a:t>개발 수행 내용</a:t>
            </a: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휴먼옛체" pitchFamily="2" charset="-127"/>
                <a:ea typeface="휴먼옛체" pitchFamily="2" charset="-127"/>
              </a:rPr>
              <a:t>기대효과 및 활용방안</a:t>
            </a: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r>
              <a:rPr lang="ko-KR" altLang="en-US" sz="2400">
                <a:solidFill>
                  <a:schemeClr val="tx1"/>
                </a:solidFill>
                <a:latin typeface="휴먼옛체" pitchFamily="2" charset="-127"/>
                <a:ea typeface="휴먼옛체" pitchFamily="2" charset="-127"/>
              </a:rPr>
              <a:t>추후 계획</a:t>
            </a: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40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  <a:p>
            <a:endParaRPr lang="en-US" altLang="ko-KR" sz="2400" dirty="0">
              <a:solidFill>
                <a:schemeClr val="tx1"/>
              </a:solidFill>
              <a:latin typeface="휴먼옛체" pitchFamily="2" charset="-127"/>
              <a:ea typeface="휴먼옛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46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en-US" altLang="ko-KR" sz="2800">
                <a:latin typeface="휴먼옛체" pitchFamily="2" charset="-127"/>
                <a:ea typeface="휴먼옛체" pitchFamily="2" charset="-127"/>
              </a:rPr>
              <a:t>UI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인터페이스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019175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4" y="1609725"/>
            <a:ext cx="8677275" cy="4382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액자 5"/>
          <p:cNvSpPr/>
          <p:nvPr/>
        </p:nvSpPr>
        <p:spPr>
          <a:xfrm>
            <a:off x="3686174" y="2454672"/>
            <a:ext cx="3295652" cy="2460228"/>
          </a:xfrm>
          <a:prstGeom prst="frame">
            <a:avLst>
              <a:gd name="adj1" fmla="val 16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6324600" y="2227858"/>
            <a:ext cx="447675" cy="24407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액자 8"/>
          <p:cNvSpPr/>
          <p:nvPr/>
        </p:nvSpPr>
        <p:spPr>
          <a:xfrm>
            <a:off x="2590800" y="2302272"/>
            <a:ext cx="628650" cy="559594"/>
          </a:xfrm>
          <a:prstGeom prst="frame">
            <a:avLst>
              <a:gd name="adj1" fmla="val 71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405187" y="1776860"/>
            <a:ext cx="1343025" cy="386912"/>
          </a:xfrm>
        </p:spPr>
        <p:txBody>
          <a:bodyPr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답변버튼</a:t>
            </a:r>
            <a:endParaRPr lang="ko-KR" altLang="en-US" sz="20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957512" y="2058194"/>
            <a:ext cx="447675" cy="24407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267" y="2454672"/>
            <a:ext cx="371475" cy="371475"/>
          </a:xfrm>
          <a:prstGeom prst="rect">
            <a:avLst/>
          </a:prstGeom>
        </p:spPr>
      </p:pic>
      <p:sp>
        <p:nvSpPr>
          <p:cNvPr id="13" name="액자 12"/>
          <p:cNvSpPr/>
          <p:nvPr/>
        </p:nvSpPr>
        <p:spPr>
          <a:xfrm>
            <a:off x="7355679" y="2360612"/>
            <a:ext cx="628650" cy="559594"/>
          </a:xfrm>
          <a:prstGeom prst="frame">
            <a:avLst>
              <a:gd name="adj1" fmla="val 71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/>
          <p:cNvCxnSpPr>
            <a:stCxn id="13" idx="2"/>
          </p:cNvCxnSpPr>
          <p:nvPr/>
        </p:nvCxnSpPr>
        <p:spPr>
          <a:xfrm>
            <a:off x="7670004" y="2920206"/>
            <a:ext cx="447675" cy="66119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액자 15"/>
          <p:cNvSpPr/>
          <p:nvPr/>
        </p:nvSpPr>
        <p:spPr>
          <a:xfrm>
            <a:off x="8412954" y="1498600"/>
            <a:ext cx="628650" cy="559594"/>
          </a:xfrm>
          <a:prstGeom prst="frame">
            <a:avLst>
              <a:gd name="adj1" fmla="val 712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9041604" y="1309687"/>
            <a:ext cx="433388" cy="2952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9258298" y="1019175"/>
            <a:ext cx="1019174" cy="331512"/>
          </a:xfrm>
        </p:spPr>
        <p:txBody>
          <a:bodyPr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설정</a:t>
            </a:r>
            <a:endParaRPr lang="ko-KR" altLang="en-US" sz="16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F8EDA-E4EF-AF75-006E-A0932E24BE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3969D60B-C958-8445-7539-4788966823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9C9E7BEE-CACC-5E15-36F2-76C5A5ED1100}"/>
              </a:ext>
            </a:extLst>
          </p:cNvPr>
          <p:cNvSpPr txBox="1">
            <a:spLocks/>
          </p:cNvSpPr>
          <p:nvPr/>
        </p:nvSpPr>
        <p:spPr>
          <a:xfrm>
            <a:off x="5676900" y="1798869"/>
            <a:ext cx="3276600" cy="488928"/>
          </a:xfrm>
          <a:prstGeom prst="rect">
            <a:avLst/>
          </a:prstGeom>
        </p:spPr>
        <p:txBody>
          <a:bodyPr vert="horz" wrap="square" lIns="108850" tIns="54425" rIns="108850" bIns="54425" rtlCol="0" anchor="ctr">
            <a:spAutoFit/>
          </a:bodyPr>
          <a:lstStyle>
            <a:lvl1pPr marL="0" indent="0" algn="l" defTabSz="816376" rtl="0" eaLnBrk="1" latinLnBrk="1" hangingPunct="1">
              <a:lnSpc>
                <a:spcPct val="90000"/>
              </a:lnSpc>
              <a:spcBef>
                <a:spcPts val="893"/>
              </a:spcBef>
              <a:buFont typeface="Arial" panose="020B0604020202020204" pitchFamily="34" charset="0"/>
              <a:buNone/>
              <a:defRPr sz="2400" b="1" kern="1200">
                <a:solidFill>
                  <a:srgbClr val="35686E"/>
                </a:solidFill>
                <a:latin typeface="+mn-lt"/>
                <a:ea typeface="+mn-ea"/>
                <a:cs typeface="+mn-cs"/>
              </a:defRPr>
            </a:lvl1pPr>
            <a:lvl2pPr marL="612282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470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659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847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035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23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11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599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00"/>
              </a:lnSpc>
            </a:pPr>
            <a:r>
              <a:rPr lang="ko-KR" altLang="en-US" sz="14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수어에서 번역된 </a:t>
            </a:r>
            <a:endParaRPr lang="en-US" altLang="ko-KR" sz="140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algn="ctr">
              <a:lnSpc>
                <a:spcPts val="1000"/>
              </a:lnSpc>
            </a:pPr>
            <a:r>
              <a:rPr lang="ko-KR" altLang="en-US" sz="14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한국어가</a:t>
            </a:r>
            <a:r>
              <a:rPr lang="en-US" altLang="ko-KR" sz="14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출력</a:t>
            </a:r>
            <a:endParaRPr lang="ko-KR" altLang="en-US" sz="14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E55FCF58-38E1-1470-F765-4C275F3F9776}"/>
              </a:ext>
            </a:extLst>
          </p:cNvPr>
          <p:cNvSpPr txBox="1">
            <a:spLocks/>
          </p:cNvSpPr>
          <p:nvPr/>
        </p:nvSpPr>
        <p:spPr>
          <a:xfrm>
            <a:off x="7893841" y="3668442"/>
            <a:ext cx="938212" cy="494442"/>
          </a:xfrm>
          <a:prstGeom prst="rect">
            <a:avLst/>
          </a:prstGeom>
        </p:spPr>
        <p:txBody>
          <a:bodyPr vert="horz" wrap="square" lIns="108850" tIns="54425" rIns="108850" bIns="54425" rtlCol="0" anchor="ctr">
            <a:spAutoFit/>
          </a:bodyPr>
          <a:lstStyle>
            <a:lvl1pPr marL="0" indent="0" algn="l" defTabSz="816376" rtl="0" eaLnBrk="1" latinLnBrk="1" hangingPunct="1">
              <a:lnSpc>
                <a:spcPct val="90000"/>
              </a:lnSpc>
              <a:spcBef>
                <a:spcPts val="893"/>
              </a:spcBef>
              <a:buFont typeface="Arial" panose="020B0604020202020204" pitchFamily="34" charset="0"/>
              <a:buNone/>
              <a:defRPr sz="2400" b="1" kern="1200">
                <a:solidFill>
                  <a:srgbClr val="35686E"/>
                </a:solidFill>
                <a:latin typeface="+mn-lt"/>
                <a:ea typeface="+mn-ea"/>
                <a:cs typeface="+mn-cs"/>
              </a:defRPr>
            </a:lvl1pPr>
            <a:lvl2pPr marL="612282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470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659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847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035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23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11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599" indent="-204094" algn="l" defTabSz="816376" rtl="0" eaLnBrk="1" latinLnBrk="1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00"/>
              </a:lnSpc>
            </a:pPr>
            <a:r>
              <a:rPr lang="ko-KR" altLang="en-US" sz="16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전환</a:t>
            </a:r>
            <a:endParaRPr lang="en-US" altLang="ko-KR" sz="160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algn="ctr">
              <a:lnSpc>
                <a:spcPts val="1000"/>
              </a:lnSpc>
            </a:pPr>
            <a:r>
              <a:rPr lang="ko-KR" altLang="en-US" sz="16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버튼</a:t>
            </a:r>
            <a:endParaRPr lang="ko-KR" altLang="en-US" sz="16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53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en-US" altLang="ko-KR" sz="2800">
                <a:latin typeface="휴먼옛체" pitchFamily="2" charset="-127"/>
                <a:ea typeface="휴먼옛체" pitchFamily="2" charset="-127"/>
              </a:rPr>
              <a:t>UI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인터페이스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0" y="1221121"/>
            <a:ext cx="10213950" cy="512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468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en-US" altLang="ko-KR" sz="2800">
                <a:latin typeface="휴먼옛체" pitchFamily="2" charset="-127"/>
                <a:ea typeface="휴먼옛체" pitchFamily="2" charset="-127"/>
              </a:rPr>
              <a:t>UI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인터페이스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351199"/>
            <a:ext cx="10115550" cy="5128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758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시스템 구성도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B801283-EBC1-0CD2-4813-57FC1002A0F8}"/>
              </a:ext>
            </a:extLst>
          </p:cNvPr>
          <p:cNvSpPr/>
          <p:nvPr/>
        </p:nvSpPr>
        <p:spPr>
          <a:xfrm>
            <a:off x="2460758" y="1746136"/>
            <a:ext cx="7389845" cy="3921190"/>
          </a:xfrm>
          <a:prstGeom prst="roundRect">
            <a:avLst>
              <a:gd name="adj" fmla="val 2746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4">
            <a:extLst>
              <a:ext uri="{FF2B5EF4-FFF2-40B4-BE49-F238E27FC236}">
                <a16:creationId xmlns:a16="http://schemas.microsoft.com/office/drawing/2014/main" id="{D89C5630-8563-D358-4BD0-547564930F21}"/>
              </a:ext>
            </a:extLst>
          </p:cNvPr>
          <p:cNvSpPr/>
          <p:nvPr/>
        </p:nvSpPr>
        <p:spPr>
          <a:xfrm>
            <a:off x="2691001" y="2094665"/>
            <a:ext cx="1510019" cy="3128036"/>
          </a:xfrm>
          <a:prstGeom prst="roundRect">
            <a:avLst>
              <a:gd name="adj" fmla="val 444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7" name="사각형: 둥근 모서리 5">
            <a:extLst>
              <a:ext uri="{FF2B5EF4-FFF2-40B4-BE49-F238E27FC236}">
                <a16:creationId xmlns:a16="http://schemas.microsoft.com/office/drawing/2014/main" id="{0B213026-B047-19A1-3227-288F5EF36998}"/>
              </a:ext>
            </a:extLst>
          </p:cNvPr>
          <p:cNvSpPr/>
          <p:nvPr/>
        </p:nvSpPr>
        <p:spPr>
          <a:xfrm>
            <a:off x="7989391" y="2088373"/>
            <a:ext cx="1510019" cy="3128036"/>
          </a:xfrm>
          <a:prstGeom prst="roundRect">
            <a:avLst>
              <a:gd name="adj" fmla="val 444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6">
            <a:extLst>
              <a:ext uri="{FF2B5EF4-FFF2-40B4-BE49-F238E27FC236}">
                <a16:creationId xmlns:a16="http://schemas.microsoft.com/office/drawing/2014/main" id="{8E07A12B-3EAE-430F-F10F-ACF2891EF888}"/>
              </a:ext>
            </a:extLst>
          </p:cNvPr>
          <p:cNvSpPr/>
          <p:nvPr/>
        </p:nvSpPr>
        <p:spPr>
          <a:xfrm>
            <a:off x="4311474" y="2101931"/>
            <a:ext cx="3567463" cy="3128036"/>
          </a:xfrm>
          <a:prstGeom prst="roundRect">
            <a:avLst>
              <a:gd name="adj" fmla="val 444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7">
            <a:extLst>
              <a:ext uri="{FF2B5EF4-FFF2-40B4-BE49-F238E27FC236}">
                <a16:creationId xmlns:a16="http://schemas.microsoft.com/office/drawing/2014/main" id="{5290EAE3-5233-B9CA-50F7-FDB9CA1A650B}"/>
              </a:ext>
            </a:extLst>
          </p:cNvPr>
          <p:cNvSpPr/>
          <p:nvPr/>
        </p:nvSpPr>
        <p:spPr>
          <a:xfrm>
            <a:off x="4576478" y="2402442"/>
            <a:ext cx="3061092" cy="1358619"/>
          </a:xfrm>
          <a:prstGeom prst="roundRect">
            <a:avLst>
              <a:gd name="adj" fmla="val 444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97F3F-CE54-D524-071F-D7502BD9F118}"/>
              </a:ext>
            </a:extLst>
          </p:cNvPr>
          <p:cNvSpPr txBox="1"/>
          <p:nvPr/>
        </p:nvSpPr>
        <p:spPr>
          <a:xfrm>
            <a:off x="5554115" y="2094665"/>
            <a:ext cx="1082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A02BD02-F333-8193-37EA-E77E75DBE26C}"/>
              </a:ext>
            </a:extLst>
          </p:cNvPr>
          <p:cNvSpPr/>
          <p:nvPr/>
        </p:nvSpPr>
        <p:spPr>
          <a:xfrm>
            <a:off x="4705481" y="2468882"/>
            <a:ext cx="1339745" cy="394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단말기 고유번호 확인</a:t>
            </a:r>
            <a:endParaRPr lang="en-US" altLang="ko-KR" sz="105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0CEC353-2CE5-23BE-1E31-752CFAF557B1}"/>
              </a:ext>
            </a:extLst>
          </p:cNvPr>
          <p:cNvSpPr/>
          <p:nvPr/>
        </p:nvSpPr>
        <p:spPr>
          <a:xfrm>
            <a:off x="6155680" y="2473545"/>
            <a:ext cx="1339745" cy="394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단말기 종류 변경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052831-535F-B920-0055-21792DB8BD8E}"/>
              </a:ext>
            </a:extLst>
          </p:cNvPr>
          <p:cNvSpPr/>
          <p:nvPr/>
        </p:nvSpPr>
        <p:spPr>
          <a:xfrm>
            <a:off x="4705480" y="3024150"/>
            <a:ext cx="1339745" cy="394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단말기 고유번호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삭제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17750EF-2C2A-3C16-BDFC-43885C4854D0}"/>
              </a:ext>
            </a:extLst>
          </p:cNvPr>
          <p:cNvSpPr/>
          <p:nvPr/>
        </p:nvSpPr>
        <p:spPr>
          <a:xfrm>
            <a:off x="6155680" y="3014800"/>
            <a:ext cx="1339745" cy="3943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단말기 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고유 번호 등록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865664-54C9-3C85-626C-46BFABC22F8A}"/>
              </a:ext>
            </a:extLst>
          </p:cNvPr>
          <p:cNvSpPr txBox="1"/>
          <p:nvPr/>
        </p:nvSpPr>
        <p:spPr>
          <a:xfrm>
            <a:off x="5424936" y="3499451"/>
            <a:ext cx="134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사용자 모듈</a:t>
            </a:r>
          </a:p>
        </p:txBody>
      </p:sp>
      <p:sp>
        <p:nvSpPr>
          <p:cNvPr id="17" name="사각형: 둥근 모서리 18">
            <a:extLst>
              <a:ext uri="{FF2B5EF4-FFF2-40B4-BE49-F238E27FC236}">
                <a16:creationId xmlns:a16="http://schemas.microsoft.com/office/drawing/2014/main" id="{77317916-4109-C959-66D1-F6CBD9A1154C}"/>
              </a:ext>
            </a:extLst>
          </p:cNvPr>
          <p:cNvSpPr/>
          <p:nvPr/>
        </p:nvSpPr>
        <p:spPr>
          <a:xfrm>
            <a:off x="4577106" y="4046621"/>
            <a:ext cx="3061092" cy="721545"/>
          </a:xfrm>
          <a:prstGeom prst="roundRect">
            <a:avLst>
              <a:gd name="adj" fmla="val 444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9">
            <a:extLst>
              <a:ext uri="{FF2B5EF4-FFF2-40B4-BE49-F238E27FC236}">
                <a16:creationId xmlns:a16="http://schemas.microsoft.com/office/drawing/2014/main" id="{493DC792-5A1A-4DEA-0FC4-8800210FC8FD}"/>
              </a:ext>
            </a:extLst>
          </p:cNvPr>
          <p:cNvSpPr/>
          <p:nvPr/>
        </p:nvSpPr>
        <p:spPr>
          <a:xfrm>
            <a:off x="4632706" y="4105233"/>
            <a:ext cx="953222" cy="32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관리자 계정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관리</a:t>
            </a:r>
          </a:p>
        </p:txBody>
      </p:sp>
      <p:sp>
        <p:nvSpPr>
          <p:cNvPr id="19" name="사각형: 둥근 모서리 20">
            <a:extLst>
              <a:ext uri="{FF2B5EF4-FFF2-40B4-BE49-F238E27FC236}">
                <a16:creationId xmlns:a16="http://schemas.microsoft.com/office/drawing/2014/main" id="{9865CFD3-F70C-C877-0D1A-372B23BE4C4B}"/>
              </a:ext>
            </a:extLst>
          </p:cNvPr>
          <p:cNvSpPr/>
          <p:nvPr/>
        </p:nvSpPr>
        <p:spPr>
          <a:xfrm>
            <a:off x="5627032" y="4110483"/>
            <a:ext cx="953222" cy="32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단말기 고유번호 관리</a:t>
            </a:r>
          </a:p>
        </p:txBody>
      </p:sp>
      <p:sp>
        <p:nvSpPr>
          <p:cNvPr id="20" name="사각형: 둥근 모서리 21">
            <a:extLst>
              <a:ext uri="{FF2B5EF4-FFF2-40B4-BE49-F238E27FC236}">
                <a16:creationId xmlns:a16="http://schemas.microsoft.com/office/drawing/2014/main" id="{9B6740E0-1F14-0C9E-1B2D-96D1C719831D}"/>
              </a:ext>
            </a:extLst>
          </p:cNvPr>
          <p:cNvSpPr/>
          <p:nvPr/>
        </p:nvSpPr>
        <p:spPr>
          <a:xfrm>
            <a:off x="6628043" y="4105233"/>
            <a:ext cx="953222" cy="327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단말기 종류 관리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A77A9-79A7-D2AE-4FF4-3F8203950ED9}"/>
              </a:ext>
            </a:extLst>
          </p:cNvPr>
          <p:cNvSpPr txBox="1"/>
          <p:nvPr/>
        </p:nvSpPr>
        <p:spPr>
          <a:xfrm>
            <a:off x="5424936" y="4502005"/>
            <a:ext cx="134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관리자 모듈</a:t>
            </a:r>
          </a:p>
        </p:txBody>
      </p:sp>
      <p:pic>
        <p:nvPicPr>
          <p:cNvPr id="22" name="그래픽 29" descr="사용자 단색으로 채워진">
            <a:extLst>
              <a:ext uri="{FF2B5EF4-FFF2-40B4-BE49-F238E27FC236}">
                <a16:creationId xmlns:a16="http://schemas.microsoft.com/office/drawing/2014/main" id="{109E2EA7-FEFF-8D61-DB6A-168AEB2141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8662" y="3311557"/>
            <a:ext cx="681668" cy="6816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A42A2E-7665-F554-457F-D0F354FC32DC}"/>
              </a:ext>
            </a:extLst>
          </p:cNvPr>
          <p:cNvSpPr txBox="1"/>
          <p:nvPr/>
        </p:nvSpPr>
        <p:spPr>
          <a:xfrm>
            <a:off x="1582955" y="3908121"/>
            <a:ext cx="68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사용자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3A77A9-79A7-D2AE-4FF4-3F8203950ED9}"/>
              </a:ext>
            </a:extLst>
          </p:cNvPr>
          <p:cNvSpPr txBox="1"/>
          <p:nvPr/>
        </p:nvSpPr>
        <p:spPr>
          <a:xfrm>
            <a:off x="8074131" y="4240395"/>
            <a:ext cx="1340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</a:rPr>
              <a:t>DB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88B9B0-3F58-1A5D-4E2B-440A1B516674}"/>
              </a:ext>
            </a:extLst>
          </p:cNvPr>
          <p:cNvSpPr/>
          <p:nvPr/>
        </p:nvSpPr>
        <p:spPr>
          <a:xfrm>
            <a:off x="8388992" y="3081813"/>
            <a:ext cx="721451" cy="2450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AA9EDE-0081-72AC-368D-B9361A609D3D}"/>
              </a:ext>
            </a:extLst>
          </p:cNvPr>
          <p:cNvSpPr/>
          <p:nvPr/>
        </p:nvSpPr>
        <p:spPr>
          <a:xfrm>
            <a:off x="8388992" y="3532730"/>
            <a:ext cx="721451" cy="367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549727B-57E5-C59F-41A9-B8497A2F36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43" y="3045395"/>
            <a:ext cx="1272114" cy="11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00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46512" y="14572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en-US" altLang="ko-KR" sz="2800">
                <a:latin typeface="휴먼옛체" pitchFamily="2" charset="-127"/>
                <a:ea typeface="휴먼옛체" pitchFamily="2" charset="-127"/>
              </a:rPr>
              <a:t>DB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908406"/>
            <a:ext cx="12190413" cy="5961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1">
            <a:extLst>
              <a:ext uri="{FF2B5EF4-FFF2-40B4-BE49-F238E27FC236}">
                <a16:creationId xmlns:a16="http://schemas.microsoft.com/office/drawing/2014/main" id="{C95C286D-1F9F-E272-A138-421EB0B63C00}"/>
              </a:ext>
            </a:extLst>
          </p:cNvPr>
          <p:cNvSpPr/>
          <p:nvPr/>
        </p:nvSpPr>
        <p:spPr>
          <a:xfrm>
            <a:off x="2493626" y="1295996"/>
            <a:ext cx="7343775" cy="5050330"/>
          </a:xfrm>
          <a:prstGeom prst="roundRect">
            <a:avLst>
              <a:gd name="adj" fmla="val 2746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6">
            <a:extLst>
              <a:ext uri="{FF2B5EF4-FFF2-40B4-BE49-F238E27FC236}">
                <a16:creationId xmlns:a16="http://schemas.microsoft.com/office/drawing/2014/main" id="{2A4A75E0-DF6D-2AF6-33E6-654F964DDE8B}"/>
              </a:ext>
            </a:extLst>
          </p:cNvPr>
          <p:cNvSpPr/>
          <p:nvPr/>
        </p:nvSpPr>
        <p:spPr>
          <a:xfrm>
            <a:off x="3154694" y="1659850"/>
            <a:ext cx="6053112" cy="4401434"/>
          </a:xfrm>
          <a:prstGeom prst="roundRect">
            <a:avLst>
              <a:gd name="adj" fmla="val 4445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87B3F-D184-4C01-8FC4-0C22EB65A05A}"/>
              </a:ext>
            </a:extLst>
          </p:cNvPr>
          <p:cNvSpPr txBox="1"/>
          <p:nvPr/>
        </p:nvSpPr>
        <p:spPr>
          <a:xfrm>
            <a:off x="4868074" y="1772002"/>
            <a:ext cx="2588383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DB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18">
            <a:extLst>
              <a:ext uri="{FF2B5EF4-FFF2-40B4-BE49-F238E27FC236}">
                <a16:creationId xmlns:a16="http://schemas.microsoft.com/office/drawing/2014/main" id="{9CFBBDDF-1446-52A1-C0E1-83BF0A111963}"/>
              </a:ext>
            </a:extLst>
          </p:cNvPr>
          <p:cNvSpPr/>
          <p:nvPr/>
        </p:nvSpPr>
        <p:spPr>
          <a:xfrm>
            <a:off x="3705529" y="3771082"/>
            <a:ext cx="4925213" cy="821103"/>
          </a:xfrm>
          <a:prstGeom prst="roundRect">
            <a:avLst>
              <a:gd name="adj" fmla="val 444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31CA9-24C5-6F52-1F83-F0749FF3605A}"/>
              </a:ext>
            </a:extLst>
          </p:cNvPr>
          <p:cNvSpPr txBox="1"/>
          <p:nvPr/>
        </p:nvSpPr>
        <p:spPr>
          <a:xfrm>
            <a:off x="4559101" y="4330636"/>
            <a:ext cx="3206328" cy="261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단말기 정보</a:t>
            </a:r>
          </a:p>
        </p:txBody>
      </p:sp>
      <p:sp>
        <p:nvSpPr>
          <p:cNvPr id="10" name="사각형: 둥근 모서리 19">
            <a:extLst>
              <a:ext uri="{FF2B5EF4-FFF2-40B4-BE49-F238E27FC236}">
                <a16:creationId xmlns:a16="http://schemas.microsoft.com/office/drawing/2014/main" id="{78B4609C-2370-8918-6E67-BE9D94BEF2E8}"/>
              </a:ext>
            </a:extLst>
          </p:cNvPr>
          <p:cNvSpPr/>
          <p:nvPr/>
        </p:nvSpPr>
        <p:spPr>
          <a:xfrm>
            <a:off x="4500051" y="3884119"/>
            <a:ext cx="1631232" cy="372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단말기 종류</a:t>
            </a:r>
          </a:p>
        </p:txBody>
      </p:sp>
      <p:sp>
        <p:nvSpPr>
          <p:cNvPr id="11" name="사각형: 둥근 모서리 20">
            <a:extLst>
              <a:ext uri="{FF2B5EF4-FFF2-40B4-BE49-F238E27FC236}">
                <a16:creationId xmlns:a16="http://schemas.microsoft.com/office/drawing/2014/main" id="{09AE9045-F2D9-01A0-669E-00447C820E35}"/>
              </a:ext>
            </a:extLst>
          </p:cNvPr>
          <p:cNvSpPr/>
          <p:nvPr/>
        </p:nvSpPr>
        <p:spPr>
          <a:xfrm>
            <a:off x="6195365" y="3889368"/>
            <a:ext cx="1550649" cy="372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단말기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고유번호</a:t>
            </a:r>
          </a:p>
        </p:txBody>
      </p:sp>
      <p:sp>
        <p:nvSpPr>
          <p:cNvPr id="12" name="사각형: 둥근 모서리 18">
            <a:extLst>
              <a:ext uri="{FF2B5EF4-FFF2-40B4-BE49-F238E27FC236}">
                <a16:creationId xmlns:a16="http://schemas.microsoft.com/office/drawing/2014/main" id="{2D111493-C4C2-FEE3-F412-E326A8381F8D}"/>
              </a:ext>
            </a:extLst>
          </p:cNvPr>
          <p:cNvSpPr/>
          <p:nvPr/>
        </p:nvSpPr>
        <p:spPr>
          <a:xfrm>
            <a:off x="3695888" y="2360315"/>
            <a:ext cx="4939253" cy="1275190"/>
          </a:xfrm>
          <a:prstGeom prst="roundRect">
            <a:avLst>
              <a:gd name="adj" fmla="val 444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0AC3C-EF57-C72F-8DAB-1853D9D0714F}"/>
              </a:ext>
            </a:extLst>
          </p:cNvPr>
          <p:cNvSpPr txBox="1"/>
          <p:nvPr/>
        </p:nvSpPr>
        <p:spPr>
          <a:xfrm>
            <a:off x="4559101" y="3373956"/>
            <a:ext cx="3206328" cy="261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/>
              <a:t>수어번역</a:t>
            </a:r>
            <a:r>
              <a:rPr lang="ko-KR" altLang="en-US" sz="1100" b="1" dirty="0"/>
              <a:t> 정보</a:t>
            </a:r>
          </a:p>
        </p:txBody>
      </p:sp>
      <p:sp>
        <p:nvSpPr>
          <p:cNvPr id="17" name="사각형: 둥근 모서리 20">
            <a:extLst>
              <a:ext uri="{FF2B5EF4-FFF2-40B4-BE49-F238E27FC236}">
                <a16:creationId xmlns:a16="http://schemas.microsoft.com/office/drawing/2014/main" id="{A1B1AE35-4C65-E9F8-B730-CF699C162D28}"/>
              </a:ext>
            </a:extLst>
          </p:cNvPr>
          <p:cNvSpPr/>
          <p:nvPr/>
        </p:nvSpPr>
        <p:spPr>
          <a:xfrm>
            <a:off x="5638799" y="2814654"/>
            <a:ext cx="995965" cy="366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/>
              <a:t>TTS</a:t>
            </a:r>
            <a:endParaRPr lang="ko-KR" altLang="en-US" sz="1050" b="1" dirty="0"/>
          </a:p>
        </p:txBody>
      </p:sp>
      <p:sp>
        <p:nvSpPr>
          <p:cNvPr id="18" name="사각형: 둥근 모서리 18">
            <a:extLst>
              <a:ext uri="{FF2B5EF4-FFF2-40B4-BE49-F238E27FC236}">
                <a16:creationId xmlns:a16="http://schemas.microsoft.com/office/drawing/2014/main" id="{064F6446-0E7A-9F86-BD93-B60AE8995975}"/>
              </a:ext>
            </a:extLst>
          </p:cNvPr>
          <p:cNvSpPr/>
          <p:nvPr/>
        </p:nvSpPr>
        <p:spPr>
          <a:xfrm>
            <a:off x="3699660" y="4662017"/>
            <a:ext cx="4925213" cy="1275189"/>
          </a:xfrm>
          <a:prstGeom prst="roundRect">
            <a:avLst>
              <a:gd name="adj" fmla="val 444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EEDD48-AD53-C5B3-F9AC-EE1740426152}"/>
              </a:ext>
            </a:extLst>
          </p:cNvPr>
          <p:cNvSpPr txBox="1"/>
          <p:nvPr/>
        </p:nvSpPr>
        <p:spPr>
          <a:xfrm>
            <a:off x="4564971" y="5643128"/>
            <a:ext cx="3206328" cy="261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관리자 정보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938CD6A-39AA-16C6-71F6-AFD7898508B7}"/>
              </a:ext>
            </a:extLst>
          </p:cNvPr>
          <p:cNvSpPr/>
          <p:nvPr/>
        </p:nvSpPr>
        <p:spPr>
          <a:xfrm>
            <a:off x="4500051" y="4822468"/>
            <a:ext cx="1643048" cy="372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관리자 계정 관리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0F34A9C-81DD-A09A-FE15-FBC8B1F7C11D}"/>
              </a:ext>
            </a:extLst>
          </p:cNvPr>
          <p:cNvSpPr/>
          <p:nvPr/>
        </p:nvSpPr>
        <p:spPr>
          <a:xfrm>
            <a:off x="6193767" y="4822468"/>
            <a:ext cx="1553844" cy="375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접근권한</a:t>
            </a:r>
          </a:p>
        </p:txBody>
      </p:sp>
      <p:sp>
        <p:nvSpPr>
          <p:cNvPr id="22" name="사각형: 둥근 모서리 19">
            <a:extLst>
              <a:ext uri="{FF2B5EF4-FFF2-40B4-BE49-F238E27FC236}">
                <a16:creationId xmlns:a16="http://schemas.microsoft.com/office/drawing/2014/main" id="{A74D3FC7-31DC-7989-90B6-ABAAA3B1AF45}"/>
              </a:ext>
            </a:extLst>
          </p:cNvPr>
          <p:cNvSpPr/>
          <p:nvPr/>
        </p:nvSpPr>
        <p:spPr>
          <a:xfrm>
            <a:off x="6193767" y="5218703"/>
            <a:ext cx="1552247" cy="372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단말기 삭제</a:t>
            </a:r>
          </a:p>
        </p:txBody>
      </p:sp>
      <p:sp>
        <p:nvSpPr>
          <p:cNvPr id="23" name="사각형: 둥근 모서리 19">
            <a:extLst>
              <a:ext uri="{FF2B5EF4-FFF2-40B4-BE49-F238E27FC236}">
                <a16:creationId xmlns:a16="http://schemas.microsoft.com/office/drawing/2014/main" id="{E7CA989E-992D-DBE3-72E8-66EB2CC3613F}"/>
              </a:ext>
            </a:extLst>
          </p:cNvPr>
          <p:cNvSpPr/>
          <p:nvPr/>
        </p:nvSpPr>
        <p:spPr>
          <a:xfrm>
            <a:off x="4494103" y="5218703"/>
            <a:ext cx="1648996" cy="372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/>
              <a:t>단말기 등록</a:t>
            </a:r>
          </a:p>
        </p:txBody>
      </p:sp>
      <p:sp>
        <p:nvSpPr>
          <p:cNvPr id="42" name="사각형: 둥근 모서리 20">
            <a:extLst>
              <a:ext uri="{FF2B5EF4-FFF2-40B4-BE49-F238E27FC236}">
                <a16:creationId xmlns:a16="http://schemas.microsoft.com/office/drawing/2014/main" id="{A1B1AE35-4C65-E9F8-B730-CF699C162D28}"/>
              </a:ext>
            </a:extLst>
          </p:cNvPr>
          <p:cNvSpPr/>
          <p:nvPr/>
        </p:nvSpPr>
        <p:spPr>
          <a:xfrm>
            <a:off x="4564971" y="2814654"/>
            <a:ext cx="995965" cy="366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/>
              <a:t>수어 번역</a:t>
            </a:r>
            <a:endParaRPr lang="en-US" altLang="ko-KR" sz="1050" b="1"/>
          </a:p>
          <a:p>
            <a:pPr algn="ctr"/>
            <a:r>
              <a:rPr lang="ko-KR" altLang="en-US" sz="1050" b="1"/>
              <a:t>모듈</a:t>
            </a:r>
            <a:endParaRPr lang="ko-KR" altLang="en-US" sz="1050" b="1" dirty="0"/>
          </a:p>
        </p:txBody>
      </p:sp>
      <p:sp>
        <p:nvSpPr>
          <p:cNvPr id="43" name="사각형: 둥근 모서리 20">
            <a:extLst>
              <a:ext uri="{FF2B5EF4-FFF2-40B4-BE49-F238E27FC236}">
                <a16:creationId xmlns:a16="http://schemas.microsoft.com/office/drawing/2014/main" id="{A1B1AE35-4C65-E9F8-B730-CF699C162D28}"/>
              </a:ext>
            </a:extLst>
          </p:cNvPr>
          <p:cNvSpPr/>
          <p:nvPr/>
        </p:nvSpPr>
        <p:spPr>
          <a:xfrm>
            <a:off x="6712442" y="2814653"/>
            <a:ext cx="995965" cy="366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/>
              <a:t>지정 답변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961600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우선순위 선정</a:t>
            </a:r>
            <a:endParaRPr lang="en-US" altLang="ko-KR" sz="280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94269" y="2127760"/>
            <a:ext cx="919342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HY울릉도M" pitchFamily="18" charset="-127"/>
                <a:ea typeface="HY울릉도M" pitchFamily="18" charset="-127"/>
              </a:rPr>
              <a:t>기능우선 순위 </a:t>
            </a: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>
                <a:latin typeface="HY울릉도M" pitchFamily="18" charset="-127"/>
                <a:ea typeface="HY울릉도M" pitchFamily="18" charset="-127"/>
              </a:rPr>
              <a:t>1. </a:t>
            </a:r>
            <a:r>
              <a:rPr lang="ko-KR" altLang="en-US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en-US" altLang="ko-KR">
                <a:latin typeface="HY울릉도M" pitchFamily="18" charset="-127"/>
                <a:ea typeface="HY울릉도M" pitchFamily="18" charset="-127"/>
              </a:rPr>
              <a:t>-&gt; </a:t>
            </a:r>
            <a:r>
              <a:rPr lang="ko-KR" altLang="en-US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한국어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 번역 </a:t>
            </a: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pPr marL="342900" indent="-342900">
              <a:buAutoNum type="arabicPeriod"/>
            </a:pP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>
                <a:latin typeface="HY울릉도M" pitchFamily="18" charset="-127"/>
                <a:ea typeface="HY울릉도M" pitchFamily="18" charset="-127"/>
              </a:rPr>
              <a:t>2. 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지정된 </a:t>
            </a:r>
            <a:r>
              <a:rPr lang="ko-KR" altLang="en-US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한국어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en-US" altLang="ko-KR">
                <a:latin typeface="HY울릉도M" pitchFamily="18" charset="-127"/>
                <a:ea typeface="HY울릉도M" pitchFamily="18" charset="-127"/>
              </a:rPr>
              <a:t>-&gt; </a:t>
            </a:r>
            <a:r>
              <a:rPr lang="ko-KR" altLang="en-US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로 번역 </a:t>
            </a: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>
                <a:latin typeface="HY울릉도M" pitchFamily="18" charset="-127"/>
                <a:ea typeface="HY울릉도M" pitchFamily="18" charset="-127"/>
              </a:rPr>
              <a:t>3. 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문장 </a:t>
            </a:r>
            <a:r>
              <a:rPr lang="ko-KR" altLang="en-US">
                <a:solidFill>
                  <a:srgbClr val="FFC000"/>
                </a:solidFill>
                <a:latin typeface="HY울릉도M" pitchFamily="18" charset="-127"/>
                <a:ea typeface="HY울릉도M" pitchFamily="18" charset="-127"/>
              </a:rPr>
              <a:t>음성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 출력 </a:t>
            </a: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r>
              <a:rPr lang="en-US" altLang="ko-KR">
                <a:latin typeface="HY울릉도M" pitchFamily="18" charset="-127"/>
                <a:ea typeface="HY울릉도M" pitchFamily="18" charset="-127"/>
              </a:rPr>
              <a:t>4. 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병원 같은 시설 </a:t>
            </a:r>
            <a:r>
              <a:rPr lang="ko-KR" altLang="en-US">
                <a:solidFill>
                  <a:srgbClr val="00B050"/>
                </a:solidFill>
                <a:latin typeface="HY울릉도M" pitchFamily="18" charset="-127"/>
                <a:ea typeface="HY울릉도M" pitchFamily="18" charset="-127"/>
              </a:rPr>
              <a:t>이미지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 출력</a:t>
            </a:r>
            <a:r>
              <a:rPr lang="en-US" altLang="ko-KR">
                <a:latin typeface="HY울릉도M" pitchFamily="18" charset="-127"/>
                <a:ea typeface="HY울릉도M" pitchFamily="18" charset="-127"/>
              </a:rPr>
              <a:t>(ex: 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응급상황 등</a:t>
            </a:r>
            <a:r>
              <a:rPr lang="en-US" altLang="ko-KR">
                <a:latin typeface="HY울릉도M" pitchFamily="18" charset="-127"/>
                <a:ea typeface="HY울릉도M" pitchFamily="18" charset="-12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961600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개발환경</a:t>
            </a:r>
            <a:endParaRPr lang="ko-KR" altLang="en-US" sz="28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809625" y="1586706"/>
            <a:ext cx="3028950" cy="4442619"/>
          </a:xfrm>
          <a:prstGeom prst="frame">
            <a:avLst>
              <a:gd name="adj1" fmla="val 306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/>
          <p:cNvSpPr/>
          <p:nvPr/>
        </p:nvSpPr>
        <p:spPr>
          <a:xfrm>
            <a:off x="4476117" y="4086225"/>
            <a:ext cx="3028950" cy="1943098"/>
          </a:xfrm>
          <a:prstGeom prst="frame">
            <a:avLst>
              <a:gd name="adj1" fmla="val 2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/>
          <p:cNvSpPr/>
          <p:nvPr/>
        </p:nvSpPr>
        <p:spPr>
          <a:xfrm>
            <a:off x="8103078" y="1586706"/>
            <a:ext cx="3028950" cy="4290219"/>
          </a:xfrm>
          <a:prstGeom prst="frame">
            <a:avLst>
              <a:gd name="adj1" fmla="val 306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763044"/>
            <a:ext cx="2962275" cy="1768474"/>
          </a:xfrm>
          <a:prstGeom prst="rect">
            <a:avLst/>
          </a:prstGeom>
        </p:spPr>
      </p:pic>
      <p:sp>
        <p:nvSpPr>
          <p:cNvPr id="1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1357312" y="6044060"/>
            <a:ext cx="1933575" cy="386912"/>
          </a:xfrm>
        </p:spPr>
        <p:txBody>
          <a:bodyPr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딥러닝</a:t>
            </a:r>
            <a:endParaRPr lang="ko-KR" altLang="en-US" sz="20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17" y="4205684"/>
            <a:ext cx="2800350" cy="15335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23" y="1647831"/>
            <a:ext cx="1424937" cy="8191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94" y="2483795"/>
            <a:ext cx="2421796" cy="9173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561" y="2253535"/>
            <a:ext cx="2277983" cy="2277983"/>
          </a:xfrm>
          <a:prstGeom prst="rect">
            <a:avLst/>
          </a:prstGeom>
        </p:spPr>
      </p:pic>
      <p:sp>
        <p:nvSpPr>
          <p:cNvPr id="20" name="액자 19"/>
          <p:cNvSpPr/>
          <p:nvPr/>
        </p:nvSpPr>
        <p:spPr>
          <a:xfrm>
            <a:off x="4476117" y="1586706"/>
            <a:ext cx="3028950" cy="2060575"/>
          </a:xfrm>
          <a:prstGeom prst="frame">
            <a:avLst>
              <a:gd name="adj1" fmla="val 2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5023804" y="6015485"/>
            <a:ext cx="1933575" cy="386912"/>
          </a:xfrm>
        </p:spPr>
        <p:txBody>
          <a:bodyPr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서버</a:t>
            </a:r>
            <a:endParaRPr lang="ko-KR" altLang="en-US" sz="20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5023804" y="3647281"/>
            <a:ext cx="1933575" cy="386912"/>
          </a:xfrm>
        </p:spPr>
        <p:txBody>
          <a:bodyPr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개발언어</a:t>
            </a:r>
            <a:endParaRPr lang="ko-KR" altLang="en-US" sz="20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3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8719504" y="5895973"/>
            <a:ext cx="1933575" cy="386912"/>
          </a:xfrm>
        </p:spPr>
        <p:txBody>
          <a:bodyPr/>
          <a:lstStyle/>
          <a:p>
            <a:pPr algn="ctr"/>
            <a:r>
              <a:rPr lang="en-US" altLang="ko-KR" sz="200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DB</a:t>
            </a:r>
            <a:endParaRPr lang="ko-KR" altLang="en-US" sz="2000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876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65562" y="164778"/>
            <a:ext cx="104850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수행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ko-KR" altLang="en-US" sz="2800">
                <a:latin typeface="휴먼옛체" pitchFamily="2" charset="-127"/>
                <a:ea typeface="휴먼옛체" pitchFamily="2" charset="-127"/>
              </a:rPr>
              <a:t>협업 툴 및 </a:t>
            </a:r>
            <a:r>
              <a:rPr lang="en-US" altLang="ko-KR" sz="2800">
                <a:latin typeface="휴먼옛체" pitchFamily="2" charset="-127"/>
                <a:ea typeface="휴먼옛체" pitchFamily="2" charset="-127"/>
              </a:rPr>
              <a:t>cvs</a:t>
            </a:r>
            <a:endParaRPr lang="ko-KR" altLang="en-US" sz="29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75087" y="1323030"/>
            <a:ext cx="4215963" cy="890127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깃헙</a:t>
            </a:r>
            <a:endParaRPr lang="en-US" altLang="ko-KR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디스코드</a:t>
            </a:r>
            <a:endParaRPr lang="ko-KR" altLang="en-US" dirty="0">
              <a:solidFill>
                <a:schemeClr val="tx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1924447"/>
            <a:ext cx="8788400" cy="4382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1338262"/>
            <a:ext cx="537210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1600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개체 틀 3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Bizforms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www.bizforms.co.kr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87527" y="173018"/>
            <a:ext cx="10030761" cy="566961"/>
          </a:xfrm>
        </p:spPr>
        <p:txBody>
          <a:bodyPr/>
          <a:lstStyle/>
          <a:p>
            <a:r>
              <a:rPr lang="ko-KR" altLang="en-US" sz="3300" dirty="0">
                <a:latin typeface="휴먼옛체" pitchFamily="2" charset="-127"/>
                <a:ea typeface="휴먼옛체" pitchFamily="2" charset="-127"/>
              </a:rPr>
              <a:t>기대효과 및 활용방안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821871" y="1431826"/>
            <a:ext cx="10515600" cy="48767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기대효과</a:t>
            </a: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latin typeface="HY울릉도M" pitchFamily="18" charset="-127"/>
                <a:ea typeface="HY울릉도M" pitchFamily="18" charset="-127"/>
              </a:rPr>
              <a:t>: </a:t>
            </a:r>
            <a:r>
              <a:rPr lang="ko-KR" altLang="en-US" sz="18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en-US" altLang="ko-KR" sz="1800">
                <a:latin typeface="HY울릉도M" pitchFamily="18" charset="-127"/>
                <a:ea typeface="HY울릉도M" pitchFamily="18" charset="-127"/>
              </a:rPr>
              <a:t>– </a:t>
            </a:r>
            <a:r>
              <a:rPr lang="ko-KR" altLang="en-US" sz="18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한국어</a:t>
            </a: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의 </a:t>
            </a:r>
            <a:r>
              <a:rPr lang="en-US" altLang="ko-KR" sz="1800">
                <a:latin typeface="HY울릉도M" pitchFamily="18" charset="-127"/>
                <a:ea typeface="HY울릉도M" pitchFamily="18" charset="-127"/>
              </a:rPr>
              <a:t>100% </a:t>
            </a: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완벽한 양방향 의사소통은 아니더라도 </a:t>
            </a: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수어 사용자는 </a:t>
            </a:r>
            <a:r>
              <a:rPr lang="ko-KR" altLang="en-US" sz="18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를 사용해 본인의 의사전달이 가능하고 </a:t>
            </a: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한국어 사용자는 </a:t>
            </a:r>
            <a:r>
              <a:rPr lang="ko-KR" altLang="en-US" sz="18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번역된 한국어</a:t>
            </a: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를 통해 수어 사용자의 요구 사항이나 의사 요청을 들어줄 수 있음</a:t>
            </a: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>
                <a:latin typeface="HY울릉도M" pitchFamily="18" charset="-127"/>
                <a:ea typeface="HY울릉도M" pitchFamily="18" charset="-127"/>
              </a:rPr>
              <a:t>-&gt;</a:t>
            </a: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그렇기에 수어 사용자들의 기존보다</a:t>
            </a:r>
            <a:r>
              <a:rPr lang="en-US" altLang="ko-KR" sz="1800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적극적인 </a:t>
            </a:r>
            <a:r>
              <a:rPr lang="ko-KR" altLang="en-US" sz="18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사회 참여</a:t>
            </a: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를 이룰 수 있고</a:t>
            </a:r>
            <a:endParaRPr lang="en-US" altLang="ko-KR" sz="18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또한 </a:t>
            </a:r>
            <a:r>
              <a:rPr lang="ko-KR" altLang="en-US" sz="18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사회적인 격차</a:t>
            </a:r>
            <a:r>
              <a:rPr lang="ko-KR" altLang="en-US" sz="1800">
                <a:latin typeface="HY울릉도M" pitchFamily="18" charset="-127"/>
                <a:ea typeface="HY울릉도M" pitchFamily="18" charset="-127"/>
              </a:rPr>
              <a:t>도 작게 나마 줄일 수도 있을 것이라 생각 </a:t>
            </a:r>
            <a:endParaRPr lang="en-US" altLang="ko-KR" sz="1800" dirty="0"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207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개체 틀 3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Bizforms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www.bizforms.co.kr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87527" y="173018"/>
            <a:ext cx="10030761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일정</a:t>
            </a:r>
            <a:endParaRPr lang="ko-KR" altLang="en-US" sz="33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112534"/>
              </p:ext>
            </p:extLst>
          </p:nvPr>
        </p:nvGraphicFramePr>
        <p:xfrm>
          <a:off x="657220" y="1447796"/>
          <a:ext cx="10839450" cy="495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9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0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6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6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06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06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06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06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849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>
                        <a:solidFill>
                          <a:schemeClr val="tx1"/>
                        </a:solidFill>
                        <a:effectLst/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9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월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10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월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11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월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12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월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1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월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2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월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3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월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4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월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5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월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6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HY동녘M" pitchFamily="18" charset="-127"/>
                          <a:ea typeface="HY동녘M" pitchFamily="18" charset="-127"/>
                        </a:rPr>
                        <a:t>월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8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-50">
                          <a:solidFill>
                            <a:schemeClr val="tx1"/>
                          </a:solidFill>
                          <a:effectLst/>
                          <a:latin typeface="HY울릉도M" pitchFamily="18" charset="-127"/>
                          <a:ea typeface="HY울릉도M" pitchFamily="18" charset="-127"/>
                        </a:rPr>
                        <a:t>Brain stoming</a:t>
                      </a:r>
                      <a:endParaRPr lang="en-US" altLang="ko-KR" sz="1000" kern="0" spc="0">
                        <a:solidFill>
                          <a:schemeClr val="tx1"/>
                        </a:solidFill>
                        <a:effectLst/>
                        <a:latin typeface="HY울릉도M" pitchFamily="18" charset="-127"/>
                        <a:ea typeface="HY울릉도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울릉도M" pitchFamily="18" charset="-127"/>
                          <a:ea typeface="HY울릉도M" pitchFamily="18" charset="-127"/>
                        </a:rPr>
                        <a:t>자료수집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울릉도M" pitchFamily="18" charset="-127"/>
                          <a:ea typeface="HY울릉도M" pitchFamily="18" charset="-127"/>
                        </a:rPr>
                        <a:t>구상 및 설계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bg1"/>
                        </a:solidFill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울릉도M" pitchFamily="18" charset="-127"/>
                          <a:ea typeface="HY울릉도M" pitchFamily="18" charset="-127"/>
                        </a:rPr>
                        <a:t>관련 이론 학습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울릉도M" pitchFamily="18" charset="-127"/>
                          <a:ea typeface="HY울릉도M" pitchFamily="18" charset="-127"/>
                        </a:rPr>
                        <a:t>요구사항분석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울릉도M" pitchFamily="18" charset="-127"/>
                          <a:ea typeface="HY울릉도M" pitchFamily="18" charset="-127"/>
                        </a:rPr>
                        <a:t>구체적인 설계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5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울릉도M" pitchFamily="18" charset="-127"/>
                          <a:ea typeface="HY울릉도M" pitchFamily="18" charset="-127"/>
                        </a:rPr>
                        <a:t>데이터셋 학습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65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울릉도M" pitchFamily="18" charset="-127"/>
                          <a:ea typeface="HY울릉도M" pitchFamily="18" charset="-127"/>
                        </a:rPr>
                        <a:t>데이터베이스 및 서버 구축</a:t>
                      </a: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6088">
                <a:tc>
                  <a:txBody>
                    <a:bodyPr/>
                    <a:lstStyle/>
                    <a:p>
                      <a:pPr marL="0" marR="0" indent="0" algn="ctr" defTabSz="8163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latin typeface="HY울릉도M" pitchFamily="18" charset="-127"/>
                          <a:ea typeface="HY울릉도M" pitchFamily="18" charset="-127"/>
                        </a:rPr>
                        <a:t>기술 구현</a:t>
                      </a:r>
                    </a:p>
                    <a:p>
                      <a:pPr algn="ctr" latinLnBrk="1"/>
                      <a:endParaRPr lang="ko-KR" altLang="en-US" sz="1000">
                        <a:latin typeface="HY울릉도M" pitchFamily="18" charset="-127"/>
                        <a:ea typeface="HY울릉도M" pitchFamily="18" charset="-127"/>
                      </a:endParaRPr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91428" marR="91428" marT="34298" marB="34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38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87527" y="173018"/>
            <a:ext cx="4128355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팀 소개</a:t>
            </a:r>
            <a:endParaRPr lang="ko-KR" altLang="en-US" sz="33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120200" y="1547011"/>
            <a:ext cx="9785278" cy="44680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1744990" y="2984471"/>
            <a:ext cx="7315453" cy="43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ko-KR" altLang="en-US" sz="2100" b="1">
                <a:latin typeface="+mn-ea"/>
                <a:ea typeface="+mn-ea"/>
              </a:rPr>
              <a:t>이동규</a:t>
            </a:r>
            <a:r>
              <a:rPr lang="en-US" altLang="ko-KR" sz="2100" b="1">
                <a:latin typeface="+mn-ea"/>
                <a:ea typeface="+mn-ea"/>
              </a:rPr>
              <a:t>(</a:t>
            </a:r>
            <a:r>
              <a:rPr lang="ko-KR" altLang="en-US" sz="2100" b="1">
                <a:latin typeface="+mn-ea"/>
                <a:ea typeface="+mn-ea"/>
              </a:rPr>
              <a:t>팀장</a:t>
            </a:r>
            <a:r>
              <a:rPr lang="en-US" altLang="ko-KR" sz="2100" b="1">
                <a:latin typeface="+mn-ea"/>
                <a:ea typeface="+mn-ea"/>
              </a:rPr>
              <a:t>)-18114195</a:t>
            </a:r>
            <a:endParaRPr lang="ko-KR" altLang="en-US" sz="2100" b="1" dirty="0">
              <a:latin typeface="+mn-ea"/>
              <a:ea typeface="+mn-ea"/>
            </a:endParaRP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1744990" y="3646398"/>
            <a:ext cx="4907574" cy="43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ko-KR" altLang="en-US" sz="2100" b="1">
                <a:latin typeface="+mn-ea"/>
                <a:ea typeface="+mn-ea"/>
              </a:rPr>
              <a:t>조수범</a:t>
            </a:r>
            <a:r>
              <a:rPr lang="en-US" altLang="ko-KR" sz="2100" b="1">
                <a:latin typeface="+mn-ea"/>
                <a:ea typeface="+mn-ea"/>
              </a:rPr>
              <a:t>(</a:t>
            </a:r>
            <a:r>
              <a:rPr lang="ko-KR" altLang="en-US" sz="2100" b="1">
                <a:latin typeface="+mn-ea"/>
                <a:ea typeface="+mn-ea"/>
              </a:rPr>
              <a:t>팀원</a:t>
            </a:r>
            <a:r>
              <a:rPr lang="en-US" altLang="ko-KR" sz="2100" b="1">
                <a:latin typeface="+mn-ea"/>
                <a:ea typeface="+mn-ea"/>
              </a:rPr>
              <a:t>)-19109055</a:t>
            </a:r>
            <a:endParaRPr lang="ko-KR" altLang="en-US" sz="2100" b="1" dirty="0">
              <a:latin typeface="+mn-ea"/>
              <a:ea typeface="+mn-ea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1744990" y="4332927"/>
            <a:ext cx="4907574" cy="43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ko-KR" altLang="en-US" sz="2100" b="1">
                <a:latin typeface="+mn-ea"/>
                <a:ea typeface="+mn-ea"/>
              </a:rPr>
              <a:t>조영찬</a:t>
            </a:r>
            <a:r>
              <a:rPr lang="en-US" altLang="ko-KR" sz="2100" b="1">
                <a:latin typeface="+mn-ea"/>
                <a:ea typeface="+mn-ea"/>
              </a:rPr>
              <a:t>(</a:t>
            </a:r>
            <a:r>
              <a:rPr lang="ko-KR" altLang="en-US" sz="2100" b="1">
                <a:latin typeface="+mn-ea"/>
                <a:ea typeface="+mn-ea"/>
              </a:rPr>
              <a:t>팀원</a:t>
            </a:r>
            <a:r>
              <a:rPr lang="en-US" altLang="ko-KR" sz="2100" b="1">
                <a:latin typeface="+mn-ea"/>
                <a:ea typeface="+mn-ea"/>
              </a:rPr>
              <a:t>)-18102539</a:t>
            </a:r>
            <a:endParaRPr lang="ko-KR" altLang="en-US" sz="2100" b="1" dirty="0">
              <a:latin typeface="+mn-ea"/>
              <a:ea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20200" y="1503753"/>
            <a:ext cx="9785278" cy="597383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50" tIns="54425" rIns="108850" bIns="54425"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stCxn id="7" idx="0"/>
            <a:endCxn id="3" idx="2"/>
          </p:cNvCxnSpPr>
          <p:nvPr/>
        </p:nvCxnSpPr>
        <p:spPr>
          <a:xfrm>
            <a:off x="6012839" y="1503753"/>
            <a:ext cx="0" cy="451126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2195264" y="1568493"/>
            <a:ext cx="3054301" cy="43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ko-KR" altLang="en-US" sz="2100" b="1">
                <a:latin typeface="휴먼옛체" panose="02030504000101010101" pitchFamily="18" charset="-127"/>
                <a:ea typeface="휴먼옛체" panose="02030504000101010101" pitchFamily="18" charset="-127"/>
              </a:rPr>
              <a:t>팀원 소개</a:t>
            </a:r>
            <a:endParaRPr lang="ko-KR" altLang="en-US" sz="2100" b="1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2195263" y="2244595"/>
            <a:ext cx="3054301" cy="556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ko-KR" altLang="en-US" sz="2900" b="1">
                <a:solidFill>
                  <a:srgbClr val="FFC00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다</a:t>
            </a:r>
            <a:r>
              <a:rPr lang="ko-KR" altLang="en-US" sz="2900" b="1">
                <a:solidFill>
                  <a:srgbClr val="92D05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전</a:t>
            </a:r>
            <a:r>
              <a:rPr lang="ko-KR" altLang="en-US" sz="2900" b="1">
                <a:solidFill>
                  <a:srgbClr val="00B0F0"/>
                </a:solidFill>
                <a:latin typeface="휴먼옛체" panose="02030504000101010101" pitchFamily="18" charset="-127"/>
                <a:ea typeface="휴먼옛체" panose="02030504000101010101" pitchFamily="18" charset="-127"/>
              </a:rPr>
              <a:t>공</a:t>
            </a:r>
            <a:endParaRPr lang="ko-KR" altLang="en-US" sz="2900" b="1" dirty="0">
              <a:solidFill>
                <a:srgbClr val="00B0F0"/>
              </a:solidFill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7017123" y="1554074"/>
            <a:ext cx="3054301" cy="43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ko-KR" altLang="en-US" sz="2100" b="1">
                <a:latin typeface="휴먼옛체" panose="02030504000101010101" pitchFamily="18" charset="-127"/>
                <a:ea typeface="휴먼옛체" panose="02030504000101010101" pitchFamily="18" charset="-127"/>
              </a:rPr>
              <a:t>역할</a:t>
            </a:r>
            <a:endParaRPr lang="ko-KR" altLang="en-US" sz="2100" b="1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6181172" y="4332927"/>
            <a:ext cx="4907574" cy="43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ko-KR" altLang="en-US" sz="2100" b="1">
                <a:latin typeface="+mn-ea"/>
                <a:ea typeface="+mn-ea"/>
              </a:rPr>
              <a:t>데이터셋 수집 및 딥러닝 구현</a:t>
            </a:r>
            <a:endParaRPr lang="ko-KR" altLang="en-US" sz="2100" b="1" dirty="0">
              <a:latin typeface="+mn-ea"/>
              <a:ea typeface="+mn-ea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6181172" y="2977108"/>
            <a:ext cx="4907574" cy="43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ko-KR" sz="2100" b="1">
                <a:latin typeface="+mn-ea"/>
                <a:ea typeface="+mn-ea"/>
              </a:rPr>
              <a:t>UI/UX </a:t>
            </a:r>
            <a:r>
              <a:rPr lang="ko-KR" altLang="en-US" sz="2100" b="1">
                <a:latin typeface="+mn-ea"/>
                <a:ea typeface="+mn-ea"/>
              </a:rPr>
              <a:t>및 웹 구현</a:t>
            </a:r>
            <a:endParaRPr lang="ko-KR" altLang="en-US" sz="2100" b="1" dirty="0">
              <a:latin typeface="+mn-ea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6181172" y="3646398"/>
            <a:ext cx="4907574" cy="43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ko-KR" sz="2100" b="1">
                <a:latin typeface="+mn-ea"/>
                <a:ea typeface="+mn-ea"/>
              </a:rPr>
              <a:t>UI/UX </a:t>
            </a:r>
            <a:r>
              <a:rPr lang="ko-KR" altLang="en-US" sz="2100" b="1">
                <a:latin typeface="+mn-ea"/>
                <a:ea typeface="+mn-ea"/>
              </a:rPr>
              <a:t>및 웹 구현</a:t>
            </a:r>
            <a:endParaRPr lang="ko-KR" altLang="en-US" sz="2100" b="1" dirty="0">
              <a:latin typeface="+mn-ea"/>
              <a:ea typeface="+mn-ea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6181172" y="4994915"/>
            <a:ext cx="4907574" cy="43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850" tIns="54425" rIns="108850" bIns="54425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ko-KR" sz="2100" b="1">
                <a:latin typeface="+mn-ea"/>
                <a:ea typeface="+mn-ea"/>
              </a:rPr>
              <a:t>DB</a:t>
            </a:r>
            <a:r>
              <a:rPr lang="ko-KR" altLang="en-US" sz="2100" b="1">
                <a:latin typeface="+mn-ea"/>
                <a:ea typeface="+mn-ea"/>
              </a:rPr>
              <a:t> 및 서버 구현 </a:t>
            </a:r>
            <a:r>
              <a:rPr lang="en-US" altLang="ko-KR" sz="2100" b="1">
                <a:latin typeface="+mn-ea"/>
                <a:ea typeface="+mn-ea"/>
              </a:rPr>
              <a:t>(</a:t>
            </a:r>
            <a:r>
              <a:rPr lang="ko-KR" altLang="en-US" sz="2100" b="1">
                <a:latin typeface="+mn-ea"/>
                <a:ea typeface="+mn-ea"/>
              </a:rPr>
              <a:t>공통</a:t>
            </a:r>
            <a:r>
              <a:rPr lang="en-US" altLang="ko-KR" sz="2100" b="1">
                <a:latin typeface="+mn-ea"/>
                <a:ea typeface="+mn-ea"/>
              </a:rPr>
              <a:t>)</a:t>
            </a:r>
            <a:endParaRPr lang="ko-KR" altLang="en-US" sz="21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3565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개체 틀 3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/>
              <a:t>Bizforms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www.bizforms.co.kr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87527" y="173018"/>
            <a:ext cx="10030761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추후계획</a:t>
            </a:r>
            <a:endParaRPr lang="ko-KR" altLang="en-US" sz="33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94269" y="1558600"/>
            <a:ext cx="91934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>
                <a:latin typeface="HY울릉도M" pitchFamily="18" charset="-127"/>
                <a:ea typeface="HY울릉도M" pitchFamily="18" charset="-127"/>
              </a:rPr>
              <a:t>2023 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한국인공지능학회 </a:t>
            </a:r>
            <a:r>
              <a:rPr lang="en-US" altLang="ko-KR" sz="2000">
                <a:latin typeface="HY울릉도M" pitchFamily="18" charset="-127"/>
                <a:ea typeface="HY울릉도M" pitchFamily="18" charset="-127"/>
              </a:rPr>
              <a:t>&amp; 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네이버 추계 공동학술대회</a:t>
            </a: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>
                <a:latin typeface="HY울릉도M" pitchFamily="18" charset="-127"/>
                <a:ea typeface="HY울릉도M" pitchFamily="18" charset="-127"/>
              </a:rPr>
              <a:t>2023 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인공지능 온라인 경진대회</a:t>
            </a: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>
                <a:latin typeface="HY울릉도M" pitchFamily="18" charset="-127"/>
                <a:ea typeface="HY울릉도M" pitchFamily="18" charset="-127"/>
              </a:rPr>
              <a:t>DCU 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소프트웨어대전</a:t>
            </a: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260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54417" y="2567063"/>
            <a:ext cx="8255843" cy="1171732"/>
            <a:chOff x="1801125" y="2850828"/>
            <a:chExt cx="6192688" cy="377176"/>
          </a:xfrm>
        </p:grpSpPr>
        <p:sp>
          <p:nvSpPr>
            <p:cNvPr id="77" name="사각형: 둥근 모서리 76"/>
            <p:cNvSpPr/>
            <p:nvPr/>
          </p:nvSpPr>
          <p:spPr>
            <a:xfrm>
              <a:off x="1801125" y="2850828"/>
              <a:ext cx="6192688" cy="377176"/>
            </a:xfrm>
            <a:prstGeom prst="roundRect">
              <a:avLst>
                <a:gd name="adj" fmla="val 4349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323819" y="2885528"/>
              <a:ext cx="3147300" cy="26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bg1"/>
                  </a:solidFill>
                  <a:latin typeface="+mn-ea"/>
                </a:rPr>
                <a:t>Q&amp;A</a:t>
              </a:r>
              <a:endParaRPr lang="ko-KR" altLang="en-US" sz="4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358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24050" y="2640542"/>
            <a:ext cx="8648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>
                <a:solidFill>
                  <a:schemeClr val="bg2">
                    <a:lumMod val="50000"/>
                  </a:schemeClr>
                </a:solidFill>
                <a:latin typeface="+mn-ea"/>
              </a:rPr>
              <a:t>Thank You!</a:t>
            </a:r>
            <a:endParaRPr lang="ko-KR" altLang="en-US" sz="8000" b="1" dirty="0" err="1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796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255738" y="107099"/>
            <a:ext cx="61909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기술 개발 필요성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- </a:t>
            </a:r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주제</a:t>
            </a:r>
            <a:endParaRPr lang="ko-KR" altLang="en-US" sz="33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392619" y="992199"/>
            <a:ext cx="10315176" cy="4877928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4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en-US" altLang="ko-KR" sz="2400">
                <a:latin typeface="HY울릉도M" pitchFamily="18" charset="-127"/>
                <a:ea typeface="HY울릉도M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400">
                <a:latin typeface="HY울릉도M" pitchFamily="18" charset="-127"/>
                <a:ea typeface="HY울릉도M" pitchFamily="18" charset="-127"/>
              </a:rPr>
              <a:t>:</a:t>
            </a:r>
            <a:r>
              <a:rPr lang="ko-KR" altLang="en-US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한국어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 번역기</a:t>
            </a:r>
            <a:endParaRPr lang="en-US" altLang="ko-KR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4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400">
                <a:latin typeface="HY울릉도M" pitchFamily="18" charset="-127"/>
                <a:ea typeface="HY울릉도M" pitchFamily="18" charset="-127"/>
              </a:rPr>
              <a:t>카메라 앞에서 </a:t>
            </a:r>
            <a:r>
              <a:rPr lang="ko-KR" altLang="en-US" sz="24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2400">
                <a:latin typeface="HY울릉도M" pitchFamily="18" charset="-127"/>
                <a:ea typeface="HY울릉도M" pitchFamily="18" charset="-127"/>
              </a:rPr>
              <a:t>를 하면 </a:t>
            </a:r>
            <a:r>
              <a:rPr lang="ko-KR" altLang="en-US" sz="24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한국어</a:t>
            </a:r>
            <a:r>
              <a:rPr lang="ko-KR" altLang="en-US" sz="2400">
                <a:latin typeface="HY울릉도M" pitchFamily="18" charset="-127"/>
                <a:ea typeface="HY울릉도M" pitchFamily="18" charset="-127"/>
              </a:rPr>
              <a:t>로 번역해 텍스트를 띄워줌</a:t>
            </a:r>
            <a:endParaRPr lang="en-US" altLang="ko-KR" sz="24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4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400">
                <a:latin typeface="HY울릉도M" pitchFamily="18" charset="-127"/>
                <a:ea typeface="HY울릉도M" pitchFamily="18" charset="-127"/>
              </a:rPr>
              <a:t>번역된 </a:t>
            </a:r>
            <a:r>
              <a:rPr lang="ko-KR" altLang="en-US" sz="24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한국어</a:t>
            </a:r>
            <a:r>
              <a:rPr lang="ko-KR" altLang="en-US" sz="2400">
                <a:latin typeface="HY울릉도M" pitchFamily="18" charset="-127"/>
                <a:ea typeface="HY울릉도M" pitchFamily="18" charset="-127"/>
              </a:rPr>
              <a:t>를 보고 비수어사용자가 </a:t>
            </a:r>
            <a:r>
              <a:rPr lang="ko-KR" altLang="en-US" sz="24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2400">
                <a:latin typeface="HY울릉도M" pitchFamily="18" charset="-127"/>
                <a:ea typeface="HY울릉도M" pitchFamily="18" charset="-127"/>
              </a:rPr>
              <a:t>를 이해</a:t>
            </a:r>
            <a:endParaRPr lang="en-US" altLang="ko-KR" sz="24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4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4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24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2400" dirty="0"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683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255738" y="107099"/>
            <a:ext cx="61909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기술 개발 필요성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- </a:t>
            </a:r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배경</a:t>
            </a:r>
            <a:endParaRPr lang="ko-KR" altLang="en-US" sz="33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960438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출처</a:t>
            </a:r>
            <a:r>
              <a:rPr lang="en-US" altLang="ko-KR"/>
              <a:t>: </a:t>
            </a:r>
            <a:r>
              <a:rPr lang="ko-KR" altLang="en-US"/>
              <a:t>보건복지부 </a:t>
            </a:r>
            <a:r>
              <a:rPr lang="en-US" altLang="ko-KR"/>
              <a:t>(</a:t>
            </a:r>
            <a:r>
              <a:rPr lang="ko-KR" altLang="en-US"/>
              <a:t>시</a:t>
            </a:r>
            <a:r>
              <a:rPr lang="en-US" altLang="ko-KR"/>
              <a:t>.</a:t>
            </a:r>
            <a:r>
              <a:rPr lang="ko-KR" altLang="en-US"/>
              <a:t>도 장애인등록현황 자료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81" y="1606483"/>
            <a:ext cx="6622049" cy="32798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2988969" y="5447506"/>
            <a:ext cx="6212473" cy="575361"/>
          </a:xfrm>
          <a:prstGeom prst="rect">
            <a:avLst/>
          </a:prstGeom>
        </p:spPr>
        <p:txBody>
          <a:bodyPr lIns="108850" tIns="54425" rIns="108850" bIns="54425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100">
                <a:latin typeface="HY울릉도M" pitchFamily="18" charset="-127"/>
                <a:ea typeface="HY울릉도M" pitchFamily="18" charset="-127"/>
              </a:rPr>
              <a:t>-&gt;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청각</a:t>
            </a:r>
            <a:r>
              <a:rPr lang="en-US" altLang="ko-KR" sz="2100">
                <a:latin typeface="HY울릉도M" pitchFamily="18" charset="-127"/>
                <a:ea typeface="HY울릉도M" pitchFamily="18" charset="-127"/>
              </a:rPr>
              <a:t>·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언어 등록장애인의 추이가 지속적으로 증가 </a:t>
            </a: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2100" dirty="0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4089252" y="4886324"/>
            <a:ext cx="4011907" cy="575361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/>
              <a:t>출처</a:t>
            </a:r>
            <a:r>
              <a:rPr lang="en-US" altLang="ko-KR" sz="1400"/>
              <a:t>: </a:t>
            </a:r>
            <a:r>
              <a:rPr lang="ko-KR" altLang="en-US" sz="1400"/>
              <a:t>보건복지부 </a:t>
            </a:r>
            <a:r>
              <a:rPr lang="en-US" altLang="ko-KR" sz="1400"/>
              <a:t>(</a:t>
            </a:r>
            <a:r>
              <a:rPr lang="ko-KR" altLang="en-US" sz="1400"/>
              <a:t>시</a:t>
            </a:r>
            <a:r>
              <a:rPr lang="en-US" altLang="ko-KR" sz="1400"/>
              <a:t>.</a:t>
            </a:r>
            <a:r>
              <a:rPr lang="ko-KR" altLang="en-US" sz="1400"/>
              <a:t>도 장애인등록현황 자료</a:t>
            </a:r>
            <a:r>
              <a:rPr lang="en-US" altLang="ko-KR" sz="1400"/>
              <a:t>)</a:t>
            </a:r>
            <a:endParaRPr lang="en-US" altLang="ko-KR" sz="14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14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14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4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400" dirty="0"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3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255738" y="107099"/>
            <a:ext cx="6190903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기술 개발 필요성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- </a:t>
            </a:r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배경</a:t>
            </a:r>
            <a:endParaRPr lang="ko-KR" altLang="en-US" sz="33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960438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216902" y="703222"/>
            <a:ext cx="11687969" cy="1150722"/>
          </a:xfrm>
          <a:prstGeom prst="rect">
            <a:avLst/>
          </a:prstGeom>
        </p:spPr>
        <p:txBody>
          <a:bodyPr lIns="108850" tIns="54425" rIns="108850" bIns="54425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1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농인</a:t>
            </a:r>
            <a:r>
              <a:rPr lang="en-US" altLang="ko-KR" sz="2100">
                <a:latin typeface="HY울릉도M" pitchFamily="18" charset="-127"/>
                <a:ea typeface="HY울릉도M" pitchFamily="18" charset="-127"/>
              </a:rPr>
              <a:t>: 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청각에 장애가 있어 소리를 듣지 못하는 사람</a:t>
            </a:r>
            <a:r>
              <a:rPr lang="en-US" altLang="ko-KR" sz="2100">
                <a:latin typeface="HY울릉도M" pitchFamily="18" charset="-127"/>
                <a:ea typeface="HY울릉도M" pitchFamily="18" charset="-127"/>
              </a:rPr>
              <a:t>. 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주로 </a:t>
            </a:r>
            <a:r>
              <a:rPr lang="ko-KR" altLang="en-US" sz="21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로 의사소통을 함</a:t>
            </a: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1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청인</a:t>
            </a:r>
            <a:r>
              <a:rPr lang="en-US" altLang="ko-KR" sz="2100">
                <a:latin typeface="HY울릉도M" pitchFamily="18" charset="-127"/>
                <a:ea typeface="HY울릉도M" pitchFamily="18" charset="-127"/>
              </a:rPr>
              <a:t>: 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소리를 들을 수 있는 사람 </a:t>
            </a:r>
            <a:r>
              <a:rPr lang="en-US" altLang="ko-KR" sz="2100">
                <a:latin typeface="HY울릉도M" pitchFamily="18" charset="-127"/>
                <a:ea typeface="HY울릉도M" pitchFamily="18" charset="-127"/>
              </a:rPr>
              <a:t>( </a:t>
            </a:r>
            <a:r>
              <a:rPr lang="ko-KR" altLang="en-US" sz="2100">
                <a:latin typeface="HY울릉도M" pitchFamily="18" charset="-127"/>
                <a:ea typeface="HY울릉도M" pitchFamily="18" charset="-127"/>
              </a:rPr>
              <a:t>건청인이라고도 함 </a:t>
            </a:r>
            <a:r>
              <a:rPr lang="en-US" altLang="ko-KR" sz="2100">
                <a:latin typeface="HY울릉도M" pitchFamily="18" charset="-127"/>
                <a:ea typeface="HY울릉도M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21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2100" dirty="0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138" y="3314699"/>
            <a:ext cx="428625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01" y="2157412"/>
            <a:ext cx="6840537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62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255737" y="107099"/>
            <a:ext cx="7344052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기술 개발 필요성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- </a:t>
            </a:r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선정이유</a:t>
            </a:r>
            <a:endParaRPr lang="ko-KR" altLang="en-US" sz="33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337706" y="3088555"/>
            <a:ext cx="11687970" cy="1580682"/>
          </a:xfrm>
          <a:prstGeom prst="rect">
            <a:avLst/>
          </a:prstGeom>
        </p:spPr>
        <p:txBody>
          <a:bodyPr lIns="108850" tIns="54425" rIns="108850" bIns="54425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그렇기 때문에 오로지 </a:t>
            </a:r>
            <a:r>
              <a:rPr lang="ko-KR" altLang="en-US" sz="2100">
                <a:solidFill>
                  <a:srgbClr val="FF0000"/>
                </a:solidFill>
                <a:latin typeface="휴먼옛체" pitchFamily="2" charset="-127"/>
                <a:ea typeface="휴먼옛체" pitchFamily="2" charset="-127"/>
              </a:rPr>
              <a:t>수어</a:t>
            </a: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만을 이용해 </a:t>
            </a:r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본인의 의사를 전달 할 수 있으면 좋겠다고 생각</a:t>
            </a:r>
            <a:r>
              <a:rPr lang="en-US" altLang="ko-KR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!</a:t>
            </a:r>
          </a:p>
          <a:p>
            <a:pPr marL="0" indent="0">
              <a:buNone/>
            </a:pPr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r>
              <a:rPr lang="en-US" altLang="ko-KR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-&gt;</a:t>
            </a:r>
            <a:r>
              <a:rPr lang="ko-KR" altLang="en-US" sz="2100">
                <a:solidFill>
                  <a:srgbClr val="FF0000"/>
                </a:solidFill>
                <a:latin typeface="휴먼옛체" pitchFamily="2" charset="-127"/>
                <a:ea typeface="휴먼옛체" pitchFamily="2" charset="-127"/>
              </a:rPr>
              <a:t>수어</a:t>
            </a: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를 </a:t>
            </a:r>
            <a:r>
              <a:rPr lang="ko-KR" altLang="en-US" sz="2100">
                <a:solidFill>
                  <a:srgbClr val="00B0F0"/>
                </a:solidFill>
                <a:latin typeface="휴먼옛체" pitchFamily="2" charset="-127"/>
                <a:ea typeface="휴먼옛체" pitchFamily="2" charset="-127"/>
              </a:rPr>
              <a:t>한국어</a:t>
            </a: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로 번역 해주는 </a:t>
            </a:r>
            <a:r>
              <a:rPr lang="ko-KR" altLang="en-US" sz="2100">
                <a:solidFill>
                  <a:srgbClr val="92D050"/>
                </a:solidFill>
                <a:latin typeface="휴먼옛체" pitchFamily="2" charset="-127"/>
                <a:ea typeface="휴먼옛체" pitchFamily="2" charset="-127"/>
              </a:rPr>
              <a:t>매개체</a:t>
            </a: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가 필요하다고 생각</a:t>
            </a:r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endParaRPr lang="en-US" altLang="ko-KR" sz="2100" dirty="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337706" y="1220202"/>
            <a:ext cx="11468324" cy="5380623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0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사용자라고 해서 다 같은 처지가 아니며</a:t>
            </a: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 </a:t>
            </a: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수어로 의사소통을 하는 사람들 중에서도</a:t>
            </a:r>
            <a:r>
              <a:rPr lang="en-US" altLang="ko-KR" sz="2000">
                <a:latin typeface="HY울릉도M" pitchFamily="18" charset="-127"/>
                <a:ea typeface="HY울릉도M" pitchFamily="18" charset="-127"/>
              </a:rPr>
              <a:t>,</a:t>
            </a:r>
          </a:p>
          <a:p>
            <a:pPr marL="0" indent="0">
              <a:buNone/>
            </a:pP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귀가 </a:t>
            </a:r>
            <a:r>
              <a:rPr lang="ko-KR" altLang="en-US" sz="20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들리는지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안 들리는지</a:t>
            </a:r>
            <a:endParaRPr lang="en-US" altLang="ko-KR" sz="2000">
              <a:solidFill>
                <a:srgbClr val="0070C0"/>
              </a:solidFill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안 들리면 </a:t>
            </a:r>
            <a:r>
              <a:rPr lang="ko-KR" altLang="en-US" sz="20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얼마나 안 들리는지</a:t>
            </a:r>
            <a:endParaRPr lang="en-US" altLang="ko-KR" sz="2000">
              <a:solidFill>
                <a:srgbClr val="0070C0"/>
              </a:solidFill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글을 </a:t>
            </a:r>
            <a:r>
              <a:rPr lang="ko-KR" altLang="en-US" sz="20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읽을 수 있는지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없는지</a:t>
            </a:r>
            <a:endParaRPr lang="en-US" altLang="ko-KR" sz="2000">
              <a:solidFill>
                <a:srgbClr val="0070C0"/>
              </a:solidFill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말은 </a:t>
            </a:r>
            <a:r>
              <a:rPr lang="ko-KR" altLang="en-US" sz="20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할 수 있는지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 </a:t>
            </a:r>
            <a:r>
              <a:rPr lang="ko-KR" altLang="en-US" sz="20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없는지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 등 </a:t>
            </a: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en-US" altLang="ko-KR" sz="2000">
                <a:latin typeface="HY울릉도M" pitchFamily="18" charset="-127"/>
                <a:ea typeface="HY울릉도M" pitchFamily="18" charset="-127"/>
              </a:rPr>
              <a:t>-&gt;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수어사용자 중에서도 </a:t>
            </a:r>
            <a:r>
              <a:rPr lang="ko-KR" altLang="en-US" sz="20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개개인의 상황은 매우 다름</a:t>
            </a:r>
            <a:endParaRPr lang="en-US" altLang="ko-KR" sz="200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00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2000" dirty="0"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9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255737" y="107099"/>
            <a:ext cx="7344052" cy="566961"/>
          </a:xfrm>
        </p:spPr>
        <p:txBody>
          <a:bodyPr/>
          <a:lstStyle/>
          <a:p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기술 개발 필요성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- </a:t>
            </a:r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선정이유</a:t>
            </a:r>
            <a:endParaRPr lang="ko-KR" altLang="en-US" sz="33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337706" y="3088555"/>
            <a:ext cx="11687970" cy="1580682"/>
          </a:xfrm>
          <a:prstGeom prst="rect">
            <a:avLst/>
          </a:prstGeom>
        </p:spPr>
        <p:txBody>
          <a:bodyPr lIns="108850" tIns="54425" rIns="108850" bIns="54425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그렇기 때문에 오로지 </a:t>
            </a:r>
            <a:r>
              <a:rPr lang="ko-KR" altLang="en-US" sz="2100">
                <a:solidFill>
                  <a:srgbClr val="FF0000"/>
                </a:solidFill>
                <a:latin typeface="휴먼옛체" pitchFamily="2" charset="-127"/>
                <a:ea typeface="휴먼옛체" pitchFamily="2" charset="-127"/>
              </a:rPr>
              <a:t>수어</a:t>
            </a: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만을 이용해 </a:t>
            </a:r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본인의 의사를 전달 할 수 있으면 좋겠다고 생각</a:t>
            </a:r>
            <a:r>
              <a:rPr lang="en-US" altLang="ko-KR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!</a:t>
            </a:r>
          </a:p>
          <a:p>
            <a:pPr marL="0" indent="0">
              <a:buNone/>
            </a:pPr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r>
              <a:rPr lang="en-US" altLang="ko-KR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-&gt;</a:t>
            </a:r>
            <a:r>
              <a:rPr lang="ko-KR" altLang="en-US" sz="2100">
                <a:solidFill>
                  <a:srgbClr val="FF0000"/>
                </a:solidFill>
                <a:latin typeface="휴먼옛체" pitchFamily="2" charset="-127"/>
                <a:ea typeface="휴먼옛체" pitchFamily="2" charset="-127"/>
              </a:rPr>
              <a:t>수어</a:t>
            </a: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를 </a:t>
            </a:r>
            <a:r>
              <a:rPr lang="ko-KR" altLang="en-US" sz="2100">
                <a:solidFill>
                  <a:srgbClr val="00B0F0"/>
                </a:solidFill>
                <a:latin typeface="휴먼옛체" pitchFamily="2" charset="-127"/>
                <a:ea typeface="휴먼옛체" pitchFamily="2" charset="-127"/>
              </a:rPr>
              <a:t>한국어</a:t>
            </a: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로 번역 해주는 </a:t>
            </a:r>
            <a:r>
              <a:rPr lang="ko-KR" altLang="en-US" sz="2100">
                <a:solidFill>
                  <a:srgbClr val="92D050"/>
                </a:solidFill>
                <a:latin typeface="휴먼옛체" pitchFamily="2" charset="-127"/>
                <a:ea typeface="휴먼옛체" pitchFamily="2" charset="-127"/>
              </a:rPr>
              <a:t>매개체</a:t>
            </a:r>
            <a:r>
              <a:rPr lang="ko-KR" altLang="en-US" sz="2100">
                <a:solidFill>
                  <a:schemeClr val="bg2">
                    <a:lumMod val="50000"/>
                  </a:schemeClr>
                </a:solidFill>
                <a:latin typeface="휴먼옛체" pitchFamily="2" charset="-127"/>
                <a:ea typeface="휴먼옛체" pitchFamily="2" charset="-127"/>
              </a:rPr>
              <a:t>가 필요하다고 생각</a:t>
            </a:r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pPr marL="0" indent="0">
              <a:buNone/>
            </a:pPr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endParaRPr lang="en-US" altLang="ko-KR" sz="210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  <a:p>
            <a:endParaRPr lang="en-US" altLang="ko-KR" sz="2100" dirty="0">
              <a:solidFill>
                <a:schemeClr val="bg2">
                  <a:lumMod val="50000"/>
                </a:schemeClr>
              </a:solidFill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337706" y="1220202"/>
            <a:ext cx="11468324" cy="5380623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200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특히 </a:t>
            </a:r>
            <a:r>
              <a:rPr lang="ko-KR" altLang="en-US" sz="2000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한글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을 모르는 </a:t>
            </a:r>
            <a:r>
              <a:rPr lang="ko-KR" altLang="en-US" sz="20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사용자는 </a:t>
            </a:r>
            <a:r>
              <a:rPr lang="en-US" altLang="ko-KR" sz="20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30%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나 존재</a:t>
            </a: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00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en-US" altLang="ko-KR">
                <a:latin typeface="HY울릉도M" pitchFamily="18" charset="-127"/>
                <a:ea typeface="HY울릉도M" pitchFamily="18" charset="-127"/>
              </a:rPr>
              <a:t>-&gt; 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결국 </a:t>
            </a:r>
            <a:r>
              <a:rPr lang="ko-KR" altLang="en-US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농인</a:t>
            </a:r>
            <a:r>
              <a:rPr lang="en-US" altLang="ko-KR">
                <a:latin typeface="HY울릉도M" pitchFamily="18" charset="-127"/>
                <a:ea typeface="HY울릉도M" pitchFamily="18" charset="-127"/>
              </a:rPr>
              <a:t>-</a:t>
            </a:r>
            <a:r>
              <a:rPr lang="ko-KR" altLang="en-US">
                <a:solidFill>
                  <a:srgbClr val="0070C0"/>
                </a:solidFill>
                <a:latin typeface="HY울릉도M" pitchFamily="18" charset="-127"/>
                <a:ea typeface="HY울릉도M" pitchFamily="18" charset="-127"/>
              </a:rPr>
              <a:t>청인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의 소통에는 </a:t>
            </a:r>
            <a:r>
              <a:rPr lang="ko-KR" altLang="en-US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수어</a:t>
            </a:r>
            <a:r>
              <a:rPr lang="ko-KR" altLang="en-US">
                <a:latin typeface="HY울릉도M" pitchFamily="18" charset="-127"/>
                <a:ea typeface="HY울릉도M" pitchFamily="18" charset="-127"/>
              </a:rPr>
              <a:t>가 반드시 필요하다</a:t>
            </a:r>
            <a:r>
              <a:rPr lang="ko-KR" altLang="en-US" sz="2000">
                <a:latin typeface="HY울릉도M" pitchFamily="18" charset="-127"/>
                <a:ea typeface="HY울릉도M" pitchFamily="18" charset="-127"/>
              </a:rPr>
              <a:t> </a:t>
            </a: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20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2000" dirty="0">
              <a:latin typeface="HY울릉도M" pitchFamily="18" charset="-127"/>
              <a:ea typeface="HY울릉도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xfrm>
            <a:off x="387527" y="173018"/>
            <a:ext cx="10485003" cy="566961"/>
          </a:xfrm>
        </p:spPr>
        <p:txBody>
          <a:bodyPr/>
          <a:lstStyle/>
          <a:p>
            <a:r>
              <a:rPr lang="ko-KR" altLang="en-US" sz="3300" dirty="0">
                <a:latin typeface="휴먼옛체" pitchFamily="2" charset="-127"/>
                <a:ea typeface="휴먼옛체" pitchFamily="2" charset="-127"/>
              </a:rPr>
              <a:t>기술 </a:t>
            </a:r>
            <a:r>
              <a:rPr lang="ko-KR" altLang="en-US" sz="3300">
                <a:latin typeface="휴먼옛체" pitchFamily="2" charset="-127"/>
                <a:ea typeface="휴먼옛체" pitchFamily="2" charset="-127"/>
              </a:rPr>
              <a:t>개발 목표 및 내용 </a:t>
            </a:r>
            <a:r>
              <a:rPr lang="en-US" altLang="ko-KR" sz="3300">
                <a:latin typeface="휴먼옛체" pitchFamily="2" charset="-127"/>
                <a:ea typeface="휴먼옛체" pitchFamily="2" charset="-127"/>
              </a:rPr>
              <a:t>– </a:t>
            </a:r>
            <a:r>
              <a:rPr lang="ko-KR" altLang="en-US" sz="2900">
                <a:latin typeface="휴먼옛체" pitchFamily="2" charset="-127"/>
                <a:ea typeface="휴먼옛체" pitchFamily="2" charset="-127"/>
              </a:rPr>
              <a:t>유사 제품 비교 분석</a:t>
            </a:r>
            <a:endParaRPr lang="ko-KR" altLang="en-US" sz="2900" dirty="0">
              <a:latin typeface="휴먼옛체" pitchFamily="2" charset="-127"/>
              <a:ea typeface="휴먼옛체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71550"/>
            <a:ext cx="12190413" cy="5888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38F20CB5-D140-F353-497D-B14911126071}"/>
              </a:ext>
            </a:extLst>
          </p:cNvPr>
          <p:cNvSpPr txBox="1">
            <a:spLocks/>
          </p:cNvSpPr>
          <p:nvPr/>
        </p:nvSpPr>
        <p:spPr>
          <a:xfrm>
            <a:off x="579320" y="1168154"/>
            <a:ext cx="6632165" cy="3790112"/>
          </a:xfrm>
          <a:prstGeom prst="rect">
            <a:avLst/>
          </a:prstGeom>
        </p:spPr>
        <p:txBody>
          <a:bodyPr vert="horz" lIns="108850" tIns="54425" rIns="108850" bIns="54425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>
                <a:solidFill>
                  <a:srgbClr val="00B050"/>
                </a:solidFill>
                <a:latin typeface="HY울릉도M" pitchFamily="18" charset="-127"/>
                <a:ea typeface="HY울릉도M" pitchFamily="18" charset="-127"/>
              </a:rPr>
              <a:t>손말이음센터</a:t>
            </a:r>
            <a:endParaRPr lang="en-US" altLang="ko-KR" sz="2400">
              <a:solidFill>
                <a:srgbClr val="00B050"/>
              </a:solidFill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endParaRPr lang="en-US" altLang="ko-KR" sz="1900"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900">
                <a:latin typeface="HY울릉도M" pitchFamily="18" charset="-127"/>
                <a:ea typeface="HY울릉도M" pitchFamily="18" charset="-127"/>
              </a:rPr>
              <a:t>정부에서는 청각장애인들을 위해 상담원을 이용한 양방향 청각서비스를 진행중</a:t>
            </a:r>
            <a:endParaRPr lang="en-US" altLang="ko-KR" sz="19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900">
              <a:latin typeface="HY울릉도M" pitchFamily="18" charset="-127"/>
              <a:ea typeface="HY울릉도M" pitchFamily="18" charset="-127"/>
            </a:endParaRPr>
          </a:p>
          <a:p>
            <a:r>
              <a:rPr lang="ko-KR" altLang="en-US" sz="1900">
                <a:latin typeface="HY울릉도M" pitchFamily="18" charset="-127"/>
                <a:ea typeface="HY울릉도M" pitchFamily="18" charset="-127"/>
              </a:rPr>
              <a:t>이 서비스는 농인</a:t>
            </a:r>
            <a:r>
              <a:rPr lang="en-US" altLang="ko-KR" sz="1900">
                <a:latin typeface="HY울릉도M" pitchFamily="18" charset="-127"/>
                <a:ea typeface="HY울릉도M" pitchFamily="18" charset="-127"/>
              </a:rPr>
              <a:t>-</a:t>
            </a:r>
            <a:r>
              <a:rPr lang="ko-KR" altLang="en-US" sz="1900">
                <a:latin typeface="HY울릉도M" pitchFamily="18" charset="-127"/>
                <a:ea typeface="HY울릉도M" pitchFamily="18" charset="-127"/>
              </a:rPr>
              <a:t>청인사이에 수어통역사를 배치해 화상통화를 이용해 연결고리를 제공</a:t>
            </a:r>
            <a:endParaRPr lang="en-US" altLang="ko-KR" sz="19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9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en-US" altLang="ko-KR" sz="1900">
                <a:latin typeface="HY울릉도M" pitchFamily="18" charset="-127"/>
                <a:ea typeface="HY울릉도M" pitchFamily="18" charset="-127"/>
              </a:rPr>
              <a:t>-&gt; </a:t>
            </a:r>
            <a:r>
              <a:rPr lang="ko-KR" altLang="en-US" sz="19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인력 기반 서비스</a:t>
            </a:r>
            <a:r>
              <a:rPr lang="ko-KR" altLang="en-US" sz="1900">
                <a:latin typeface="HY울릉도M" pitchFamily="18" charset="-127"/>
                <a:ea typeface="HY울릉도M" pitchFamily="18" charset="-127"/>
              </a:rPr>
              <a:t>이기 때문에 </a:t>
            </a:r>
            <a:endParaRPr lang="en-US" altLang="ko-KR" sz="1900">
              <a:latin typeface="HY울릉도M" pitchFamily="18" charset="-127"/>
              <a:ea typeface="HY울릉도M" pitchFamily="18" charset="-127"/>
            </a:endParaRPr>
          </a:p>
          <a:p>
            <a:pPr marL="0" indent="0">
              <a:buNone/>
            </a:pPr>
            <a:r>
              <a:rPr lang="ko-KR" altLang="en-US" sz="1900">
                <a:latin typeface="HY울릉도M" pitchFamily="18" charset="-127"/>
                <a:ea typeface="HY울릉도M" pitchFamily="18" charset="-127"/>
              </a:rPr>
              <a:t>인력과 시간의 제약과 </a:t>
            </a:r>
            <a:r>
              <a:rPr lang="ko-KR" altLang="en-US" sz="19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대기시간</a:t>
            </a:r>
            <a:r>
              <a:rPr lang="ko-KR" altLang="en-US" sz="1900">
                <a:latin typeface="HY울릉도M" pitchFamily="18" charset="-127"/>
                <a:ea typeface="HY울릉도M" pitchFamily="18" charset="-127"/>
              </a:rPr>
              <a:t> 발생</a:t>
            </a:r>
            <a:r>
              <a:rPr lang="en-US" altLang="ko-KR" sz="1900">
                <a:latin typeface="HY울릉도M" pitchFamily="18" charset="-127"/>
                <a:ea typeface="HY울릉도M" pitchFamily="18" charset="-127"/>
              </a:rPr>
              <a:t>, </a:t>
            </a:r>
          </a:p>
          <a:p>
            <a:pPr marL="0" indent="0">
              <a:buNone/>
            </a:pPr>
            <a:r>
              <a:rPr lang="ko-KR" altLang="en-US" sz="1900">
                <a:latin typeface="HY울릉도M" pitchFamily="18" charset="-127"/>
                <a:ea typeface="HY울릉도M" pitchFamily="18" charset="-127"/>
              </a:rPr>
              <a:t>소통할 때 마다 번거로운 </a:t>
            </a:r>
            <a:r>
              <a:rPr lang="ko-KR" altLang="en-US" sz="1900">
                <a:solidFill>
                  <a:srgbClr val="FF0000"/>
                </a:solidFill>
                <a:latin typeface="HY울릉도M" pitchFamily="18" charset="-127"/>
                <a:ea typeface="HY울릉도M" pitchFamily="18" charset="-127"/>
              </a:rPr>
              <a:t>제약사항</a:t>
            </a:r>
            <a:r>
              <a:rPr lang="ko-KR" altLang="en-US" sz="1900">
                <a:latin typeface="HY울릉도M" pitchFamily="18" charset="-127"/>
                <a:ea typeface="HY울릉도M" pitchFamily="18" charset="-127"/>
              </a:rPr>
              <a:t>들이 발생</a:t>
            </a:r>
          </a:p>
          <a:p>
            <a:pPr marL="0" indent="0">
              <a:buNone/>
            </a:pPr>
            <a:endParaRPr lang="en-US" altLang="ko-KR" sz="19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900">
              <a:latin typeface="HY울릉도M" pitchFamily="18" charset="-127"/>
              <a:ea typeface="HY울릉도M" pitchFamily="18" charset="-127"/>
            </a:endParaRPr>
          </a:p>
          <a:p>
            <a:endParaRPr lang="en-US" altLang="ko-KR" sz="1900" dirty="0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175" y="1711077"/>
            <a:ext cx="4091278" cy="338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453" y="5099502"/>
            <a:ext cx="22860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9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17452</TotalTime>
  <Words>1003</Words>
  <Application>Microsoft Office PowerPoint</Application>
  <PresentationFormat>사용자 지정</PresentationFormat>
  <Paragraphs>326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HY동녘M</vt:lpstr>
      <vt:lpstr>HY울릉도M</vt:lpstr>
      <vt:lpstr>굴림</vt:lpstr>
      <vt:lpstr>맑은 고딕</vt:lpstr>
      <vt:lpstr>휴먼옛체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파워포인트배경(녹색 사각패턴)</dc:title>
  <dc:creator>㈜비즈폼</dc:creator>
  <dc:description>무단 복제 배포시 법적 불이익을 받을 수 있습니다.</dc:description>
  <cp:lastModifiedBy>수범 조</cp:lastModifiedBy>
  <cp:revision>1063</cp:revision>
  <dcterms:created xsi:type="dcterms:W3CDTF">2013-12-05T04:50:26Z</dcterms:created>
  <dcterms:modified xsi:type="dcterms:W3CDTF">2022-12-12T00:53:13Z</dcterms:modified>
  <cp:category>본 문서의 저작권은 비즈폼에 있습니다.</cp:category>
</cp:coreProperties>
</file>